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80" r:id="rId3"/>
    <p:sldId id="263" r:id="rId4"/>
    <p:sldId id="281" r:id="rId5"/>
    <p:sldId id="282" r:id="rId6"/>
    <p:sldId id="283" r:id="rId7"/>
    <p:sldId id="284" r:id="rId8"/>
    <p:sldId id="285" r:id="rId9"/>
    <p:sldId id="286" r:id="rId10"/>
    <p:sldId id="290" r:id="rId11"/>
    <p:sldId id="287" r:id="rId12"/>
    <p:sldId id="288" r:id="rId13"/>
    <p:sldId id="289" r:id="rId14"/>
    <p:sldId id="291" r:id="rId15"/>
    <p:sldId id="25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10C1"/>
    <a:srgbClr val="0373FF"/>
    <a:srgbClr val="0C63FD"/>
    <a:srgbClr val="0500FF"/>
    <a:srgbClr val="00FDFF"/>
    <a:srgbClr val="25B9F9"/>
    <a:srgbClr val="1A1464"/>
    <a:srgbClr val="05058E"/>
    <a:srgbClr val="000000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6" autoAdjust="0"/>
    <p:restoredTop sz="80110" autoAdjust="0"/>
  </p:normalViewPr>
  <p:slideViewPr>
    <p:cSldViewPr snapToGrid="0" snapToObjects="1">
      <p:cViewPr>
        <p:scale>
          <a:sx n="66" d="100"/>
          <a:sy n="66" d="100"/>
        </p:scale>
        <p:origin x="-1158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A98DE-C4F3-44DD-AD95-3723FBE418CA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70FF3-2715-474A-885C-71BF05FC3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16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后续会说非一般情况下是不用回表的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672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自增主键可以保证主键索引一直是追加的，一般不会触发页分裂，最多一个数据页满了，重新申请一个新的数据页；</a:t>
            </a:r>
            <a:endParaRPr lang="en-US" altLang="zh-CN" dirty="0" smtClean="0"/>
          </a:p>
          <a:p>
            <a:r>
              <a:rPr lang="zh-CN" altLang="en-US" dirty="0" smtClean="0"/>
              <a:t>非自增主键索引所要插入的数据页是随机的，很容易导致页分裂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最左索引原则见后续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c a b      c b a         </a:t>
            </a:r>
          </a:p>
          <a:p>
            <a:pPr marL="0" indent="0">
              <a:buNone/>
            </a:pPr>
            <a:r>
              <a:rPr lang="en-US" altLang="zh-CN" baseline="0" dirty="0" smtClean="0"/>
              <a:t>1 1 2      1 2 1 </a:t>
            </a:r>
          </a:p>
          <a:p>
            <a:pPr marL="0" indent="0">
              <a:buNone/>
            </a:pPr>
            <a:r>
              <a:rPr lang="en-US" altLang="zh-CN" dirty="0" smtClean="0"/>
              <a:t>1 2 3      1 3 2 </a:t>
            </a:r>
          </a:p>
          <a:p>
            <a:pPr marL="0" indent="0">
              <a:buNone/>
            </a:pPr>
            <a:r>
              <a:rPr lang="en-US" altLang="zh-CN" dirty="0" smtClean="0"/>
              <a:t>2 2 4      2 4 2</a:t>
            </a:r>
          </a:p>
          <a:p>
            <a:pPr marL="0" indent="0">
              <a:buNone/>
            </a:pPr>
            <a:r>
              <a:rPr lang="en-US" altLang="zh-CN" dirty="0" smtClean="0"/>
              <a:t>2 3 3      2 3 3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c a b      c b a         </a:t>
            </a:r>
          </a:p>
          <a:p>
            <a:pPr marL="0" indent="0">
              <a:buNone/>
            </a:pPr>
            <a:r>
              <a:rPr lang="en-US" altLang="zh-CN" baseline="0" dirty="0" smtClean="0"/>
              <a:t>1 1 2      1 2 1 </a:t>
            </a:r>
          </a:p>
          <a:p>
            <a:pPr marL="0" indent="0">
              <a:buNone/>
            </a:pPr>
            <a:r>
              <a:rPr lang="en-US" altLang="zh-CN" dirty="0" smtClean="0"/>
              <a:t>1 2 3      1 3 2 </a:t>
            </a:r>
          </a:p>
          <a:p>
            <a:pPr marL="0" indent="0">
              <a:buNone/>
            </a:pPr>
            <a:r>
              <a:rPr lang="en-US" altLang="zh-CN" dirty="0" smtClean="0"/>
              <a:t>2 2 4      2 4 2</a:t>
            </a:r>
          </a:p>
          <a:p>
            <a:pPr marL="0" indent="0">
              <a:buNone/>
            </a:pPr>
            <a:r>
              <a:rPr lang="en-US" altLang="zh-CN" dirty="0" smtClean="0"/>
              <a:t>2 3 3      2 3 3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7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1437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195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842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206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7176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236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830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1609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6676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5502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B4326-70AB-6E40-9B40-89D7714CBEC5}" type="datetimeFigureOut">
              <a:rPr kumimoji="1" lang="zh-CN" altLang="en-US" smtClean="0"/>
              <a:t>2019/3/18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535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725577" y="2061109"/>
            <a:ext cx="6740846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>
              <a:defRPr/>
            </a:pPr>
            <a:r>
              <a:rPr lang="zh-CN" altLang="en-US" sz="5600" b="1" kern="4000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课程名称</a:t>
            </a:r>
            <a:endParaRPr lang="en-US" altLang="zh-CN" sz="5600" b="1" kern="4000" spc="3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en-US" altLang="zh-CN" sz="5600" b="1" kern="4000" spc="300" dirty="0" err="1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m</a:t>
            </a:r>
            <a:r>
              <a:rPr lang="en-US" altLang="zh-CN" sz="5600" b="1" kern="4000" spc="300" dirty="0" err="1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ysql</a:t>
            </a:r>
            <a:r>
              <a:rPr lang="zh-CN" altLang="en-US" sz="5600" b="1" kern="4000" spc="300" dirty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索引</a:t>
            </a:r>
            <a:r>
              <a:rPr lang="zh-CN" altLang="en-US" sz="5600" b="1" kern="4000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分享</a:t>
            </a:r>
            <a:endParaRPr lang="en-US" altLang="zh-CN" sz="5600" b="1" kern="4000" spc="3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3947752" y="5275209"/>
            <a:ext cx="429649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>
              <a:defRPr/>
            </a:pPr>
            <a:r>
              <a:rPr lang="en-US" altLang="zh-CN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XXX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研发中心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en-US" altLang="zh-CN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2019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年</a:t>
            </a:r>
            <a:r>
              <a:rPr lang="en-US" altLang="zh-CN" kern="4000" spc="100" dirty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3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月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269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联合索引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prstClr val="black"/>
                </a:solidFill>
              </a:rPr>
              <a:t>最左前缀原则：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 smtClean="0">
                <a:solidFill>
                  <a:prstClr val="black"/>
                </a:solidFill>
              </a:rPr>
              <a:t>1.</a:t>
            </a:r>
            <a:r>
              <a:rPr lang="zh-CN" altLang="en-US" dirty="0" smtClean="0">
                <a:solidFill>
                  <a:prstClr val="black"/>
                </a:solidFill>
              </a:rPr>
              <a:t>对于联合索引，联合索引的</a:t>
            </a:r>
            <a:r>
              <a:rPr lang="en-US" altLang="zh-CN" dirty="0" smtClean="0">
                <a:solidFill>
                  <a:prstClr val="black"/>
                </a:solidFill>
              </a:rPr>
              <a:t>’</a:t>
            </a:r>
            <a:r>
              <a:rPr lang="zh-CN" altLang="en-US" dirty="0" smtClean="0">
                <a:solidFill>
                  <a:prstClr val="black"/>
                </a:solidFill>
              </a:rPr>
              <a:t>最左前缀</a:t>
            </a:r>
            <a:r>
              <a:rPr lang="en-US" altLang="zh-CN" dirty="0" smtClean="0">
                <a:solidFill>
                  <a:prstClr val="black"/>
                </a:solidFill>
              </a:rPr>
              <a:t>’</a:t>
            </a:r>
            <a:r>
              <a:rPr lang="zh-CN" altLang="en-US" dirty="0" smtClean="0">
                <a:solidFill>
                  <a:prstClr val="black"/>
                </a:solidFill>
              </a:rPr>
              <a:t>是可以当做索引来定位记录的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 smtClean="0">
                <a:solidFill>
                  <a:prstClr val="black"/>
                </a:solidFill>
              </a:rPr>
              <a:t>2.</a:t>
            </a:r>
            <a:r>
              <a:rPr lang="zh-CN" altLang="en-US" dirty="0" smtClean="0">
                <a:solidFill>
                  <a:prstClr val="black"/>
                </a:solidFill>
              </a:rPr>
              <a:t>对于字符串索引</a:t>
            </a:r>
            <a:r>
              <a:rPr lang="en-US" altLang="zh-CN" dirty="0">
                <a:solidFill>
                  <a:prstClr val="black"/>
                </a:solidFill>
              </a:rPr>
              <a:t>k</a:t>
            </a:r>
            <a:r>
              <a:rPr lang="zh-CN" altLang="en-US" dirty="0" smtClean="0">
                <a:solidFill>
                  <a:prstClr val="black"/>
                </a:solidFill>
              </a:rPr>
              <a:t>，</a:t>
            </a:r>
            <a:r>
              <a:rPr lang="en-US" altLang="zh-CN" dirty="0">
                <a:solidFill>
                  <a:prstClr val="black"/>
                </a:solidFill>
              </a:rPr>
              <a:t>k</a:t>
            </a:r>
            <a:r>
              <a:rPr lang="en-US" altLang="zh-CN" dirty="0" smtClean="0">
                <a:solidFill>
                  <a:prstClr val="black"/>
                </a:solidFill>
              </a:rPr>
              <a:t> like ‘</a:t>
            </a:r>
            <a:r>
              <a:rPr lang="en-US" altLang="zh-CN" dirty="0" err="1" smtClean="0">
                <a:solidFill>
                  <a:prstClr val="black"/>
                </a:solidFill>
              </a:rPr>
              <a:t>abc</a:t>
            </a:r>
            <a:r>
              <a:rPr lang="en-US" altLang="zh-CN" dirty="0" smtClean="0">
                <a:solidFill>
                  <a:prstClr val="black"/>
                </a:solidFill>
              </a:rPr>
              <a:t>%’,</a:t>
            </a:r>
            <a:r>
              <a:rPr lang="zh-CN" altLang="en-US" dirty="0" smtClean="0">
                <a:solidFill>
                  <a:prstClr val="black"/>
                </a:solidFill>
              </a:rPr>
              <a:t>也是可以用上</a:t>
            </a:r>
            <a:r>
              <a:rPr lang="en-US" altLang="zh-CN" dirty="0" smtClean="0">
                <a:solidFill>
                  <a:prstClr val="black"/>
                </a:solidFill>
              </a:rPr>
              <a:t>k</a:t>
            </a:r>
            <a:r>
              <a:rPr lang="zh-CN" altLang="en-US" dirty="0" smtClean="0">
                <a:solidFill>
                  <a:prstClr val="black"/>
                </a:solidFill>
              </a:rPr>
              <a:t>索引的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zh-CN" altLang="en-US" dirty="0" smtClean="0">
                <a:solidFill>
                  <a:prstClr val="black"/>
                </a:solidFill>
              </a:rPr>
              <a:t>索引建立联合索引的时候，要根据实际场景决定联合索引中各个字段的顺序，充分利用最左前缀原则，尽量多的使用到联合索引</a:t>
            </a:r>
            <a:endParaRPr lang="en-US" altLang="zh-CN" dirty="0" smtClean="0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1006" y="2476190"/>
            <a:ext cx="79619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prstClr val="black"/>
                </a:solidFill>
              </a:rPr>
              <a:t>create </a:t>
            </a:r>
            <a:r>
              <a:rPr lang="en-US" altLang="zh-CN" dirty="0">
                <a:solidFill>
                  <a:prstClr val="black"/>
                </a:solidFill>
              </a:rPr>
              <a:t>table T(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id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 primary key, </a:t>
            </a:r>
          </a:p>
          <a:p>
            <a:r>
              <a:rPr lang="en-US" altLang="zh-CN" dirty="0" smtClean="0">
                <a:solidFill>
                  <a:prstClr val="black"/>
                </a:solidFill>
              </a:rPr>
              <a:t>a </a:t>
            </a:r>
            <a:r>
              <a:rPr lang="en-US" altLang="zh-CN" dirty="0" err="1" smtClean="0">
                <a:solidFill>
                  <a:prstClr val="black"/>
                </a:solidFill>
              </a:rPr>
              <a:t>varchar</a:t>
            </a:r>
            <a:r>
              <a:rPr lang="en-US" altLang="zh-CN" dirty="0" smtClean="0">
                <a:solidFill>
                  <a:prstClr val="black"/>
                </a:solidFill>
              </a:rPr>
              <a:t>(16), </a:t>
            </a:r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b</a:t>
            </a:r>
            <a:r>
              <a:rPr lang="en-US" altLang="zh-CN" dirty="0" smtClean="0">
                <a:solidFill>
                  <a:prstClr val="black"/>
                </a:solidFill>
              </a:rPr>
              <a:t> </a:t>
            </a:r>
            <a:r>
              <a:rPr lang="en-US" altLang="zh-CN" dirty="0" err="1">
                <a:solidFill>
                  <a:prstClr val="black"/>
                </a:solidFill>
              </a:rPr>
              <a:t>varchar</a:t>
            </a:r>
            <a:r>
              <a:rPr lang="en-US" altLang="zh-CN" dirty="0">
                <a:solidFill>
                  <a:prstClr val="black"/>
                </a:solidFill>
              </a:rPr>
              <a:t>(16</a:t>
            </a:r>
            <a:r>
              <a:rPr lang="en-US" altLang="zh-CN" dirty="0" smtClean="0">
                <a:solidFill>
                  <a:prstClr val="black"/>
                </a:solidFill>
              </a:rPr>
              <a:t>),</a:t>
            </a:r>
          </a:p>
          <a:p>
            <a:r>
              <a:rPr lang="en-US" altLang="zh-CN" dirty="0" smtClean="0">
                <a:solidFill>
                  <a:prstClr val="black"/>
                </a:solidFill>
              </a:rPr>
              <a:t>index (</a:t>
            </a:r>
            <a:r>
              <a:rPr lang="en-US" altLang="zh-CN" dirty="0" err="1" smtClean="0">
                <a:solidFill>
                  <a:prstClr val="black"/>
                </a:solidFill>
              </a:rPr>
              <a:t>a,b</a:t>
            </a:r>
            <a:r>
              <a:rPr lang="en-US" altLang="zh-CN" dirty="0" smtClean="0">
                <a:solidFill>
                  <a:prstClr val="black"/>
                </a:solidFill>
              </a:rPr>
              <a:t>))</a:t>
            </a:r>
            <a:r>
              <a:rPr lang="en-US" altLang="zh-CN" dirty="0">
                <a:solidFill>
                  <a:prstClr val="black"/>
                </a:solidFill>
              </a:rPr>
              <a:t>engine=</a:t>
            </a:r>
            <a:r>
              <a:rPr lang="en-US" altLang="zh-CN" dirty="0" err="1">
                <a:solidFill>
                  <a:prstClr val="black"/>
                </a:solidFill>
              </a:rPr>
              <a:t>InnoDB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r>
              <a:rPr lang="en-US" altLang="zh-CN" dirty="0" smtClean="0">
                <a:solidFill>
                  <a:prstClr val="black"/>
                </a:solidFill>
              </a:rPr>
              <a:t>//</a:t>
            </a:r>
            <a:r>
              <a:rPr lang="zh-CN" altLang="en-US" dirty="0" smtClean="0">
                <a:solidFill>
                  <a:prstClr val="black"/>
                </a:solidFill>
              </a:rPr>
              <a:t>联合索引</a:t>
            </a:r>
            <a:r>
              <a:rPr lang="en-US" altLang="zh-CN" dirty="0" smtClean="0">
                <a:solidFill>
                  <a:prstClr val="black"/>
                </a:solidFill>
              </a:rPr>
              <a:t>(</a:t>
            </a:r>
            <a:r>
              <a:rPr lang="en-US" altLang="zh-CN" dirty="0" err="1" smtClean="0">
                <a:solidFill>
                  <a:prstClr val="black"/>
                </a:solidFill>
              </a:rPr>
              <a:t>a,b</a:t>
            </a:r>
            <a:r>
              <a:rPr lang="en-US" altLang="zh-CN" dirty="0" smtClean="0">
                <a:solidFill>
                  <a:prstClr val="black"/>
                </a:solidFill>
              </a:rPr>
              <a:t>)</a:t>
            </a:r>
            <a:r>
              <a:rPr lang="zh-CN" altLang="en-US" dirty="0" smtClean="0">
                <a:solidFill>
                  <a:prstClr val="black"/>
                </a:solidFill>
              </a:rPr>
              <a:t>，所以</a:t>
            </a:r>
            <a:r>
              <a:rPr lang="en-US" altLang="zh-CN" dirty="0" smtClean="0">
                <a:solidFill>
                  <a:prstClr val="black"/>
                </a:solidFill>
              </a:rPr>
              <a:t>(a)</a:t>
            </a:r>
            <a:r>
              <a:rPr lang="zh-CN" altLang="en-US" dirty="0" smtClean="0">
                <a:solidFill>
                  <a:prstClr val="black"/>
                </a:solidFill>
              </a:rPr>
              <a:t>单个索引能用上，</a:t>
            </a:r>
            <a:r>
              <a:rPr lang="en-US" altLang="zh-CN" dirty="0" smtClean="0">
                <a:solidFill>
                  <a:prstClr val="black"/>
                </a:solidFill>
              </a:rPr>
              <a:t>(b)</a:t>
            </a:r>
            <a:r>
              <a:rPr lang="zh-CN" altLang="en-US" dirty="0" smtClean="0">
                <a:solidFill>
                  <a:prstClr val="black"/>
                </a:solidFill>
              </a:rPr>
              <a:t>就用不上了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select * from T where </a:t>
            </a:r>
            <a:r>
              <a:rPr lang="en-US" altLang="zh-CN" dirty="0" smtClean="0">
                <a:solidFill>
                  <a:prstClr val="black"/>
                </a:solidFill>
              </a:rPr>
              <a:t>a=“</a:t>
            </a:r>
            <a:r>
              <a:rPr lang="en-US" altLang="zh-CN" dirty="0" err="1" smtClean="0">
                <a:solidFill>
                  <a:prstClr val="black"/>
                </a:solidFill>
              </a:rPr>
              <a:t>xm</a:t>
            </a:r>
            <a:r>
              <a:rPr lang="en-US" altLang="zh-CN" dirty="0" smtClean="0">
                <a:solidFill>
                  <a:prstClr val="black"/>
                </a:solidFill>
              </a:rPr>
              <a:t>” and b=“</a:t>
            </a:r>
            <a:r>
              <a:rPr lang="en-US" altLang="zh-CN" dirty="0" err="1" smtClean="0">
                <a:solidFill>
                  <a:prstClr val="black"/>
                </a:solidFill>
              </a:rPr>
              <a:t>xh</a:t>
            </a:r>
            <a:r>
              <a:rPr lang="en-US" altLang="zh-CN" dirty="0" smtClean="0">
                <a:solidFill>
                  <a:prstClr val="black"/>
                </a:solidFill>
              </a:rPr>
              <a:t>”; //(</a:t>
            </a:r>
            <a:r>
              <a:rPr lang="en-US" altLang="zh-CN" dirty="0" err="1" smtClean="0">
                <a:solidFill>
                  <a:prstClr val="black"/>
                </a:solidFill>
              </a:rPr>
              <a:t>a,b</a:t>
            </a:r>
            <a:r>
              <a:rPr lang="en-US" altLang="zh-CN" dirty="0" smtClean="0">
                <a:solidFill>
                  <a:prstClr val="black"/>
                </a:solidFill>
              </a:rPr>
              <a:t>)</a:t>
            </a:r>
          </a:p>
          <a:p>
            <a:r>
              <a:rPr lang="en-US" altLang="zh-CN" dirty="0" smtClean="0">
                <a:solidFill>
                  <a:prstClr val="black"/>
                </a:solidFill>
              </a:rPr>
              <a:t>select * from T where a=“</a:t>
            </a:r>
            <a:r>
              <a:rPr lang="en-US" altLang="zh-CN" dirty="0" err="1" smtClean="0">
                <a:solidFill>
                  <a:prstClr val="black"/>
                </a:solidFill>
              </a:rPr>
              <a:t>xm</a:t>
            </a:r>
            <a:r>
              <a:rPr lang="en-US" altLang="zh-CN" dirty="0" smtClean="0">
                <a:solidFill>
                  <a:prstClr val="black"/>
                </a:solidFill>
              </a:rPr>
              <a:t>”;//</a:t>
            </a:r>
            <a:r>
              <a:rPr lang="zh-CN" altLang="en-US" dirty="0" smtClean="0">
                <a:solidFill>
                  <a:prstClr val="black"/>
                </a:solidFill>
              </a:rPr>
              <a:t>能 </a:t>
            </a:r>
            <a:r>
              <a:rPr lang="en-US" altLang="zh-CN" dirty="0" smtClean="0">
                <a:solidFill>
                  <a:prstClr val="black"/>
                </a:solidFill>
              </a:rPr>
              <a:t>(a)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select * from T where </a:t>
            </a:r>
            <a:r>
              <a:rPr lang="en-US" altLang="zh-CN" dirty="0" smtClean="0">
                <a:solidFill>
                  <a:prstClr val="black"/>
                </a:solidFill>
              </a:rPr>
              <a:t>b=“</a:t>
            </a:r>
            <a:r>
              <a:rPr lang="en-US" altLang="zh-CN" dirty="0" err="1" smtClean="0">
                <a:solidFill>
                  <a:prstClr val="black"/>
                </a:solidFill>
              </a:rPr>
              <a:t>xh</a:t>
            </a:r>
            <a:r>
              <a:rPr lang="en-US" altLang="zh-CN" dirty="0" smtClean="0">
                <a:solidFill>
                  <a:prstClr val="black"/>
                </a:solidFill>
              </a:rPr>
              <a:t>”;//</a:t>
            </a:r>
            <a:r>
              <a:rPr lang="zh-CN" altLang="en-US" dirty="0" smtClean="0">
                <a:solidFill>
                  <a:prstClr val="black"/>
                </a:solidFill>
              </a:rPr>
              <a:t>不能</a:t>
            </a:r>
            <a:r>
              <a:rPr lang="en-US" altLang="zh-CN" dirty="0" smtClean="0">
                <a:solidFill>
                  <a:prstClr val="black"/>
                </a:solidFill>
              </a:rPr>
              <a:t>,</a:t>
            </a:r>
            <a:r>
              <a:rPr lang="zh-CN" altLang="en-US" dirty="0" smtClean="0">
                <a:solidFill>
                  <a:prstClr val="black"/>
                </a:solidFill>
              </a:rPr>
              <a:t>如果要用上只能单独建一个索引</a:t>
            </a:r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b="1" dirty="0">
                <a:solidFill>
                  <a:prstClr val="black"/>
                </a:solidFill>
              </a:rPr>
              <a:t>select * from T where </a:t>
            </a:r>
            <a:r>
              <a:rPr lang="en-US" altLang="zh-CN" b="1" dirty="0" smtClean="0">
                <a:solidFill>
                  <a:prstClr val="black"/>
                </a:solidFill>
              </a:rPr>
              <a:t>a like “</a:t>
            </a:r>
            <a:r>
              <a:rPr lang="en-US" altLang="zh-CN" b="1" dirty="0" err="1" smtClean="0">
                <a:solidFill>
                  <a:prstClr val="black"/>
                </a:solidFill>
              </a:rPr>
              <a:t>xm</a:t>
            </a:r>
            <a:r>
              <a:rPr lang="en-US" altLang="zh-CN" b="1" dirty="0" smtClean="0">
                <a:solidFill>
                  <a:prstClr val="black"/>
                </a:solidFill>
              </a:rPr>
              <a:t>%” and b=“</a:t>
            </a:r>
            <a:r>
              <a:rPr lang="en-US" altLang="zh-CN" b="1" dirty="0" err="1" smtClean="0">
                <a:solidFill>
                  <a:prstClr val="black"/>
                </a:solidFill>
              </a:rPr>
              <a:t>xh</a:t>
            </a:r>
            <a:r>
              <a:rPr lang="en-US" altLang="zh-CN" b="1" dirty="0" smtClean="0">
                <a:solidFill>
                  <a:prstClr val="black"/>
                </a:solidFill>
              </a:rPr>
              <a:t>”;//</a:t>
            </a:r>
            <a:r>
              <a:rPr lang="zh-CN" altLang="en-US" dirty="0" smtClean="0">
                <a:solidFill>
                  <a:prstClr val="black"/>
                </a:solidFill>
              </a:rPr>
              <a:t>只能用上</a:t>
            </a:r>
            <a:r>
              <a:rPr lang="en-US" altLang="zh-CN" dirty="0" smtClean="0">
                <a:solidFill>
                  <a:prstClr val="black"/>
                </a:solidFill>
              </a:rPr>
              <a:t>(a)</a:t>
            </a:r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81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最左前缀原则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prstClr val="black"/>
                </a:solidFill>
              </a:rPr>
              <a:t>最左前缀原则：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 smtClean="0">
                <a:solidFill>
                  <a:prstClr val="black"/>
                </a:solidFill>
              </a:rPr>
              <a:t>1.</a:t>
            </a:r>
            <a:r>
              <a:rPr lang="zh-CN" altLang="en-US" dirty="0" smtClean="0">
                <a:solidFill>
                  <a:prstClr val="black"/>
                </a:solidFill>
              </a:rPr>
              <a:t>对于联合索引，联合索引的</a:t>
            </a:r>
            <a:r>
              <a:rPr lang="en-US" altLang="zh-CN" dirty="0" smtClean="0">
                <a:solidFill>
                  <a:prstClr val="black"/>
                </a:solidFill>
              </a:rPr>
              <a:t>’</a:t>
            </a:r>
            <a:r>
              <a:rPr lang="zh-CN" altLang="en-US" dirty="0" smtClean="0">
                <a:solidFill>
                  <a:prstClr val="black"/>
                </a:solidFill>
              </a:rPr>
              <a:t>最左前缀</a:t>
            </a:r>
            <a:r>
              <a:rPr lang="en-US" altLang="zh-CN" dirty="0" smtClean="0">
                <a:solidFill>
                  <a:prstClr val="black"/>
                </a:solidFill>
              </a:rPr>
              <a:t>’</a:t>
            </a:r>
            <a:r>
              <a:rPr lang="zh-CN" altLang="en-US" dirty="0" smtClean="0">
                <a:solidFill>
                  <a:prstClr val="black"/>
                </a:solidFill>
              </a:rPr>
              <a:t>是可以当做索引来定位记录的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 smtClean="0">
                <a:solidFill>
                  <a:prstClr val="black"/>
                </a:solidFill>
              </a:rPr>
              <a:t>2.</a:t>
            </a:r>
            <a:r>
              <a:rPr lang="zh-CN" altLang="en-US" dirty="0" smtClean="0">
                <a:solidFill>
                  <a:prstClr val="black"/>
                </a:solidFill>
              </a:rPr>
              <a:t>对于字符串索引</a:t>
            </a:r>
            <a:r>
              <a:rPr lang="en-US" altLang="zh-CN" dirty="0">
                <a:solidFill>
                  <a:prstClr val="black"/>
                </a:solidFill>
              </a:rPr>
              <a:t>k</a:t>
            </a:r>
            <a:r>
              <a:rPr lang="zh-CN" altLang="en-US" dirty="0" smtClean="0">
                <a:solidFill>
                  <a:prstClr val="black"/>
                </a:solidFill>
              </a:rPr>
              <a:t>，</a:t>
            </a:r>
            <a:r>
              <a:rPr lang="en-US" altLang="zh-CN" dirty="0">
                <a:solidFill>
                  <a:prstClr val="black"/>
                </a:solidFill>
              </a:rPr>
              <a:t>k</a:t>
            </a:r>
            <a:r>
              <a:rPr lang="en-US" altLang="zh-CN" dirty="0" smtClean="0">
                <a:solidFill>
                  <a:prstClr val="black"/>
                </a:solidFill>
              </a:rPr>
              <a:t> like ‘</a:t>
            </a:r>
            <a:r>
              <a:rPr lang="en-US" altLang="zh-CN" dirty="0" err="1" smtClean="0">
                <a:solidFill>
                  <a:prstClr val="black"/>
                </a:solidFill>
              </a:rPr>
              <a:t>abc</a:t>
            </a:r>
            <a:r>
              <a:rPr lang="en-US" altLang="zh-CN" dirty="0" smtClean="0">
                <a:solidFill>
                  <a:prstClr val="black"/>
                </a:solidFill>
              </a:rPr>
              <a:t>%’,</a:t>
            </a:r>
            <a:r>
              <a:rPr lang="zh-CN" altLang="en-US" dirty="0" smtClean="0">
                <a:solidFill>
                  <a:prstClr val="black"/>
                </a:solidFill>
              </a:rPr>
              <a:t>也是可以用上</a:t>
            </a:r>
            <a:r>
              <a:rPr lang="en-US" altLang="zh-CN" dirty="0" smtClean="0">
                <a:solidFill>
                  <a:prstClr val="black"/>
                </a:solidFill>
              </a:rPr>
              <a:t>k</a:t>
            </a:r>
            <a:r>
              <a:rPr lang="zh-CN" altLang="en-US" dirty="0" smtClean="0">
                <a:solidFill>
                  <a:prstClr val="black"/>
                </a:solidFill>
              </a:rPr>
              <a:t>索引的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zh-CN" altLang="en-US" dirty="0" smtClean="0">
                <a:solidFill>
                  <a:prstClr val="black"/>
                </a:solidFill>
              </a:rPr>
              <a:t>索引建立联合索引的时候，要根据实际场景决定联合索引中各个字段的顺序，充分利用最左前缀原则，尽量多的使用到联合索引</a:t>
            </a:r>
            <a:endParaRPr lang="en-US" altLang="zh-CN" dirty="0" smtClean="0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1006" y="2476190"/>
            <a:ext cx="79619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prstClr val="black"/>
                </a:solidFill>
              </a:rPr>
              <a:t>create </a:t>
            </a:r>
            <a:r>
              <a:rPr lang="en-US" altLang="zh-CN" dirty="0">
                <a:solidFill>
                  <a:prstClr val="black"/>
                </a:solidFill>
              </a:rPr>
              <a:t>table T(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id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 primary key, </a:t>
            </a:r>
          </a:p>
          <a:p>
            <a:r>
              <a:rPr lang="en-US" altLang="zh-CN" dirty="0" smtClean="0">
                <a:solidFill>
                  <a:prstClr val="black"/>
                </a:solidFill>
              </a:rPr>
              <a:t>a </a:t>
            </a:r>
            <a:r>
              <a:rPr lang="en-US" altLang="zh-CN" dirty="0" err="1" smtClean="0">
                <a:solidFill>
                  <a:prstClr val="black"/>
                </a:solidFill>
              </a:rPr>
              <a:t>varchar</a:t>
            </a:r>
            <a:r>
              <a:rPr lang="en-US" altLang="zh-CN" dirty="0" smtClean="0">
                <a:solidFill>
                  <a:prstClr val="black"/>
                </a:solidFill>
              </a:rPr>
              <a:t>(16), </a:t>
            </a:r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b</a:t>
            </a:r>
            <a:r>
              <a:rPr lang="en-US" altLang="zh-CN" dirty="0" smtClean="0">
                <a:solidFill>
                  <a:prstClr val="black"/>
                </a:solidFill>
              </a:rPr>
              <a:t> </a:t>
            </a:r>
            <a:r>
              <a:rPr lang="en-US" altLang="zh-CN" dirty="0" err="1">
                <a:solidFill>
                  <a:prstClr val="black"/>
                </a:solidFill>
              </a:rPr>
              <a:t>varchar</a:t>
            </a:r>
            <a:r>
              <a:rPr lang="en-US" altLang="zh-CN" dirty="0">
                <a:solidFill>
                  <a:prstClr val="black"/>
                </a:solidFill>
              </a:rPr>
              <a:t>(16</a:t>
            </a:r>
            <a:r>
              <a:rPr lang="en-US" altLang="zh-CN" dirty="0" smtClean="0">
                <a:solidFill>
                  <a:prstClr val="black"/>
                </a:solidFill>
              </a:rPr>
              <a:t>),</a:t>
            </a:r>
          </a:p>
          <a:p>
            <a:r>
              <a:rPr lang="en-US" altLang="zh-CN" dirty="0" smtClean="0">
                <a:solidFill>
                  <a:prstClr val="black"/>
                </a:solidFill>
              </a:rPr>
              <a:t>index </a:t>
            </a:r>
            <a:r>
              <a:rPr lang="en-US" altLang="zh-CN" dirty="0" smtClean="0">
                <a:solidFill>
                  <a:prstClr val="black"/>
                </a:solidFill>
              </a:rPr>
              <a:t>(</a:t>
            </a:r>
            <a:r>
              <a:rPr lang="en-US" altLang="zh-CN" dirty="0" err="1" smtClean="0">
                <a:solidFill>
                  <a:prstClr val="black"/>
                </a:solidFill>
              </a:rPr>
              <a:t>a,b</a:t>
            </a:r>
            <a:r>
              <a:rPr lang="en-US" altLang="zh-CN" dirty="0" smtClean="0">
                <a:solidFill>
                  <a:prstClr val="black"/>
                </a:solidFill>
              </a:rPr>
              <a:t>))</a:t>
            </a:r>
            <a:r>
              <a:rPr lang="en-US" altLang="zh-CN" dirty="0">
                <a:solidFill>
                  <a:prstClr val="black"/>
                </a:solidFill>
              </a:rPr>
              <a:t>engine=</a:t>
            </a:r>
            <a:r>
              <a:rPr lang="en-US" altLang="zh-CN" dirty="0" err="1">
                <a:solidFill>
                  <a:prstClr val="black"/>
                </a:solidFill>
              </a:rPr>
              <a:t>InnoDB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r>
              <a:rPr lang="en-US" altLang="zh-CN" dirty="0" smtClean="0">
                <a:solidFill>
                  <a:prstClr val="black"/>
                </a:solidFill>
              </a:rPr>
              <a:t>//</a:t>
            </a:r>
            <a:r>
              <a:rPr lang="zh-CN" altLang="en-US" dirty="0" smtClean="0">
                <a:solidFill>
                  <a:prstClr val="black"/>
                </a:solidFill>
              </a:rPr>
              <a:t>联合索引</a:t>
            </a:r>
            <a:r>
              <a:rPr lang="en-US" altLang="zh-CN" dirty="0" smtClean="0">
                <a:solidFill>
                  <a:prstClr val="black"/>
                </a:solidFill>
              </a:rPr>
              <a:t>(</a:t>
            </a:r>
            <a:r>
              <a:rPr lang="en-US" altLang="zh-CN" dirty="0" err="1" smtClean="0">
                <a:solidFill>
                  <a:prstClr val="black"/>
                </a:solidFill>
              </a:rPr>
              <a:t>a,b</a:t>
            </a:r>
            <a:r>
              <a:rPr lang="en-US" altLang="zh-CN" dirty="0" smtClean="0">
                <a:solidFill>
                  <a:prstClr val="black"/>
                </a:solidFill>
              </a:rPr>
              <a:t>)</a:t>
            </a:r>
            <a:r>
              <a:rPr lang="zh-CN" altLang="en-US" dirty="0" smtClean="0">
                <a:solidFill>
                  <a:prstClr val="black"/>
                </a:solidFill>
              </a:rPr>
              <a:t>，所以</a:t>
            </a:r>
            <a:r>
              <a:rPr lang="en-US" altLang="zh-CN" dirty="0" smtClean="0">
                <a:solidFill>
                  <a:prstClr val="black"/>
                </a:solidFill>
              </a:rPr>
              <a:t>(a)</a:t>
            </a:r>
            <a:r>
              <a:rPr lang="zh-CN" altLang="en-US" dirty="0" smtClean="0">
                <a:solidFill>
                  <a:prstClr val="black"/>
                </a:solidFill>
              </a:rPr>
              <a:t>单个索引能用上，</a:t>
            </a:r>
            <a:r>
              <a:rPr lang="en-US" altLang="zh-CN" dirty="0" smtClean="0">
                <a:solidFill>
                  <a:prstClr val="black"/>
                </a:solidFill>
              </a:rPr>
              <a:t>(b)</a:t>
            </a:r>
            <a:r>
              <a:rPr lang="zh-CN" altLang="en-US" dirty="0" smtClean="0">
                <a:solidFill>
                  <a:prstClr val="black"/>
                </a:solidFill>
              </a:rPr>
              <a:t>就用不上了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select * from T where </a:t>
            </a:r>
            <a:r>
              <a:rPr lang="en-US" altLang="zh-CN" dirty="0" smtClean="0">
                <a:solidFill>
                  <a:prstClr val="black"/>
                </a:solidFill>
              </a:rPr>
              <a:t>a=“</a:t>
            </a:r>
            <a:r>
              <a:rPr lang="en-US" altLang="zh-CN" dirty="0" err="1" smtClean="0">
                <a:solidFill>
                  <a:prstClr val="black"/>
                </a:solidFill>
              </a:rPr>
              <a:t>xm</a:t>
            </a:r>
            <a:r>
              <a:rPr lang="en-US" altLang="zh-CN" dirty="0" smtClean="0">
                <a:solidFill>
                  <a:prstClr val="black"/>
                </a:solidFill>
              </a:rPr>
              <a:t>” and b=“</a:t>
            </a:r>
            <a:r>
              <a:rPr lang="en-US" altLang="zh-CN" dirty="0" err="1" smtClean="0">
                <a:solidFill>
                  <a:prstClr val="black"/>
                </a:solidFill>
              </a:rPr>
              <a:t>xh</a:t>
            </a:r>
            <a:r>
              <a:rPr lang="en-US" altLang="zh-CN" dirty="0" smtClean="0">
                <a:solidFill>
                  <a:prstClr val="black"/>
                </a:solidFill>
              </a:rPr>
              <a:t>”; //(</a:t>
            </a:r>
            <a:r>
              <a:rPr lang="en-US" altLang="zh-CN" dirty="0" err="1" smtClean="0">
                <a:solidFill>
                  <a:prstClr val="black"/>
                </a:solidFill>
              </a:rPr>
              <a:t>a,b</a:t>
            </a:r>
            <a:r>
              <a:rPr lang="en-US" altLang="zh-CN" dirty="0" smtClean="0">
                <a:solidFill>
                  <a:prstClr val="black"/>
                </a:solidFill>
              </a:rPr>
              <a:t>)</a:t>
            </a:r>
          </a:p>
          <a:p>
            <a:r>
              <a:rPr lang="en-US" altLang="zh-CN" dirty="0" smtClean="0">
                <a:solidFill>
                  <a:prstClr val="black"/>
                </a:solidFill>
              </a:rPr>
              <a:t>select </a:t>
            </a:r>
            <a:r>
              <a:rPr lang="en-US" altLang="zh-CN" dirty="0" smtClean="0">
                <a:solidFill>
                  <a:prstClr val="black"/>
                </a:solidFill>
              </a:rPr>
              <a:t>* from T where </a:t>
            </a:r>
            <a:r>
              <a:rPr lang="en-US" altLang="zh-CN" dirty="0" smtClean="0">
                <a:solidFill>
                  <a:prstClr val="black"/>
                </a:solidFill>
              </a:rPr>
              <a:t>a=“</a:t>
            </a:r>
            <a:r>
              <a:rPr lang="en-US" altLang="zh-CN" dirty="0" err="1" smtClean="0">
                <a:solidFill>
                  <a:prstClr val="black"/>
                </a:solidFill>
              </a:rPr>
              <a:t>xm</a:t>
            </a:r>
            <a:r>
              <a:rPr lang="en-US" altLang="zh-CN" dirty="0" smtClean="0">
                <a:solidFill>
                  <a:prstClr val="black"/>
                </a:solidFill>
              </a:rPr>
              <a:t>”;//</a:t>
            </a:r>
            <a:r>
              <a:rPr lang="zh-CN" altLang="en-US" dirty="0" smtClean="0">
                <a:solidFill>
                  <a:prstClr val="black"/>
                </a:solidFill>
              </a:rPr>
              <a:t>能 </a:t>
            </a:r>
            <a:r>
              <a:rPr lang="en-US" altLang="zh-CN" dirty="0" smtClean="0">
                <a:solidFill>
                  <a:prstClr val="black"/>
                </a:solidFill>
              </a:rPr>
              <a:t>(a)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select * from T where </a:t>
            </a:r>
            <a:r>
              <a:rPr lang="en-US" altLang="zh-CN" dirty="0" smtClean="0">
                <a:solidFill>
                  <a:prstClr val="black"/>
                </a:solidFill>
              </a:rPr>
              <a:t>b=“</a:t>
            </a:r>
            <a:r>
              <a:rPr lang="en-US" altLang="zh-CN" dirty="0" err="1" smtClean="0">
                <a:solidFill>
                  <a:prstClr val="black"/>
                </a:solidFill>
              </a:rPr>
              <a:t>xh</a:t>
            </a:r>
            <a:r>
              <a:rPr lang="en-US" altLang="zh-CN" dirty="0" smtClean="0">
                <a:solidFill>
                  <a:prstClr val="black"/>
                </a:solidFill>
              </a:rPr>
              <a:t>”;//</a:t>
            </a:r>
            <a:r>
              <a:rPr lang="zh-CN" altLang="en-US" dirty="0" smtClean="0">
                <a:solidFill>
                  <a:prstClr val="black"/>
                </a:solidFill>
              </a:rPr>
              <a:t>不能</a:t>
            </a:r>
            <a:r>
              <a:rPr lang="en-US" altLang="zh-CN" dirty="0" smtClean="0">
                <a:solidFill>
                  <a:prstClr val="black"/>
                </a:solidFill>
              </a:rPr>
              <a:t>,</a:t>
            </a:r>
            <a:r>
              <a:rPr lang="zh-CN" altLang="en-US" dirty="0" smtClean="0">
                <a:solidFill>
                  <a:prstClr val="black"/>
                </a:solidFill>
              </a:rPr>
              <a:t>如果要用上只能单独建一个索引</a:t>
            </a:r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b="1" dirty="0">
                <a:solidFill>
                  <a:prstClr val="black"/>
                </a:solidFill>
              </a:rPr>
              <a:t>select * from T where </a:t>
            </a:r>
            <a:r>
              <a:rPr lang="en-US" altLang="zh-CN" b="1" dirty="0" smtClean="0">
                <a:solidFill>
                  <a:prstClr val="black"/>
                </a:solidFill>
              </a:rPr>
              <a:t>a like “</a:t>
            </a:r>
            <a:r>
              <a:rPr lang="en-US" altLang="zh-CN" b="1" dirty="0" err="1" smtClean="0">
                <a:solidFill>
                  <a:prstClr val="black"/>
                </a:solidFill>
              </a:rPr>
              <a:t>xm</a:t>
            </a:r>
            <a:r>
              <a:rPr lang="en-US" altLang="zh-CN" b="1" dirty="0" smtClean="0">
                <a:solidFill>
                  <a:prstClr val="black"/>
                </a:solidFill>
              </a:rPr>
              <a:t>%” and b=“</a:t>
            </a:r>
            <a:r>
              <a:rPr lang="en-US" altLang="zh-CN" b="1" dirty="0" err="1" smtClean="0">
                <a:solidFill>
                  <a:prstClr val="black"/>
                </a:solidFill>
              </a:rPr>
              <a:t>xh</a:t>
            </a:r>
            <a:r>
              <a:rPr lang="en-US" altLang="zh-CN" b="1" dirty="0" smtClean="0">
                <a:solidFill>
                  <a:prstClr val="black"/>
                </a:solidFill>
              </a:rPr>
              <a:t>”;//</a:t>
            </a:r>
            <a:r>
              <a:rPr lang="zh-CN" altLang="en-US" dirty="0" smtClean="0">
                <a:solidFill>
                  <a:prstClr val="black"/>
                </a:solidFill>
              </a:rPr>
              <a:t>只能用上</a:t>
            </a:r>
            <a:r>
              <a:rPr lang="en-US" altLang="zh-CN" dirty="0" smtClean="0">
                <a:solidFill>
                  <a:prstClr val="black"/>
                </a:solidFill>
              </a:rPr>
              <a:t>(a)</a:t>
            </a:r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23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最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左索引原则思考题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3291" y="1286018"/>
            <a:ext cx="796190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</a:rPr>
              <a:t>CREATE TABLE `geek` (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`a`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`b`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`c`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`d`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PRIMARY KEY (`</a:t>
            </a:r>
            <a:r>
              <a:rPr lang="en-US" altLang="zh-CN" dirty="0" err="1">
                <a:solidFill>
                  <a:prstClr val="black"/>
                </a:solidFill>
              </a:rPr>
              <a:t>a`,`b</a:t>
            </a:r>
            <a:r>
              <a:rPr lang="en-US" altLang="zh-CN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`c` (`c`),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ca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c`,`a</a:t>
            </a:r>
            <a:r>
              <a:rPr lang="en-US" altLang="zh-CN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cb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c`,`b</a:t>
            </a:r>
            <a:r>
              <a:rPr lang="en-US" altLang="zh-CN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) ENGINE=</a:t>
            </a:r>
            <a:r>
              <a:rPr lang="en-US" altLang="zh-CN" dirty="0" err="1">
                <a:solidFill>
                  <a:prstClr val="black"/>
                </a:solidFill>
              </a:rPr>
              <a:t>InnoDB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select * from geek where c=N order by a limit 1;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select * from geek where c=N order by b limit 1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r>
              <a:rPr lang="zh-CN" altLang="en-US" dirty="0" smtClean="0">
                <a:solidFill>
                  <a:prstClr val="black"/>
                </a:solidFill>
              </a:rPr>
              <a:t>问题：</a:t>
            </a:r>
            <a:r>
              <a:rPr lang="en-US" altLang="zh-CN" dirty="0" err="1" smtClean="0">
                <a:solidFill>
                  <a:prstClr val="black"/>
                </a:solidFill>
              </a:rPr>
              <a:t>ca,cb</a:t>
            </a:r>
            <a:r>
              <a:rPr lang="zh-CN" altLang="en-US" dirty="0" smtClean="0">
                <a:solidFill>
                  <a:prstClr val="black"/>
                </a:solidFill>
              </a:rPr>
              <a:t>联合索引是否都有必要创建？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zh-CN" altLang="en-US" dirty="0" smtClean="0">
                <a:solidFill>
                  <a:prstClr val="black"/>
                </a:solidFill>
              </a:rPr>
              <a:t>提示：当普通索引值相等时，它是按照主键从小到大排序的；如果先用</a:t>
            </a:r>
            <a:r>
              <a:rPr lang="en-US" altLang="zh-CN" dirty="0" smtClean="0">
                <a:solidFill>
                  <a:prstClr val="black"/>
                </a:solidFill>
              </a:rPr>
              <a:t>c</a:t>
            </a:r>
            <a:r>
              <a:rPr lang="zh-CN" altLang="en-US" dirty="0" smtClean="0">
                <a:solidFill>
                  <a:prstClr val="black"/>
                </a:solidFill>
              </a:rPr>
              <a:t>索引查询完之后回表能保证是</a:t>
            </a:r>
            <a:r>
              <a:rPr lang="en-US" altLang="zh-CN" dirty="0" smtClean="0">
                <a:solidFill>
                  <a:prstClr val="black"/>
                </a:solidFill>
              </a:rPr>
              <a:t>order by a</a:t>
            </a:r>
            <a:r>
              <a:rPr lang="zh-CN" altLang="en-US" dirty="0" smtClean="0">
                <a:solidFill>
                  <a:prstClr val="black"/>
                </a:solidFill>
              </a:rPr>
              <a:t>或者</a:t>
            </a:r>
            <a:r>
              <a:rPr lang="en-US" altLang="zh-CN" dirty="0" smtClean="0">
                <a:solidFill>
                  <a:prstClr val="black"/>
                </a:solidFill>
              </a:rPr>
              <a:t>order by b</a:t>
            </a:r>
            <a:r>
              <a:rPr lang="zh-CN" altLang="en-US" dirty="0" smtClean="0">
                <a:solidFill>
                  <a:prstClr val="black"/>
                </a:solidFill>
              </a:rPr>
              <a:t>吗？而不用再额外的排序</a:t>
            </a:r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88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选择索引的标准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3291" y="1286018"/>
            <a:ext cx="796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prstClr val="black"/>
                </a:solidFill>
              </a:rPr>
              <a:t>1.</a:t>
            </a:r>
            <a:r>
              <a:rPr lang="zh-CN" altLang="en-US" dirty="0" smtClean="0">
                <a:solidFill>
                  <a:prstClr val="black"/>
                </a:solidFill>
              </a:rPr>
              <a:t>区分度</a:t>
            </a:r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63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prstClr val="black"/>
                </a:solidFill>
              </a:rPr>
              <a:t>最左前缀原则：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 smtClean="0">
                <a:solidFill>
                  <a:prstClr val="black"/>
                </a:solidFill>
              </a:rPr>
              <a:t>1.</a:t>
            </a:r>
            <a:r>
              <a:rPr lang="zh-CN" altLang="en-US" dirty="0" smtClean="0">
                <a:solidFill>
                  <a:prstClr val="black"/>
                </a:solidFill>
              </a:rPr>
              <a:t>对于联合索引，联合索引的</a:t>
            </a:r>
            <a:r>
              <a:rPr lang="en-US" altLang="zh-CN" dirty="0" smtClean="0">
                <a:solidFill>
                  <a:prstClr val="black"/>
                </a:solidFill>
              </a:rPr>
              <a:t>’</a:t>
            </a:r>
            <a:r>
              <a:rPr lang="zh-CN" altLang="en-US" dirty="0" smtClean="0">
                <a:solidFill>
                  <a:prstClr val="black"/>
                </a:solidFill>
              </a:rPr>
              <a:t>最左前缀</a:t>
            </a:r>
            <a:r>
              <a:rPr lang="en-US" altLang="zh-CN" dirty="0" smtClean="0">
                <a:solidFill>
                  <a:prstClr val="black"/>
                </a:solidFill>
              </a:rPr>
              <a:t>’</a:t>
            </a:r>
            <a:r>
              <a:rPr lang="zh-CN" altLang="en-US" dirty="0" smtClean="0">
                <a:solidFill>
                  <a:prstClr val="black"/>
                </a:solidFill>
              </a:rPr>
              <a:t>是可以当做索引来定位记录的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 smtClean="0">
                <a:solidFill>
                  <a:prstClr val="black"/>
                </a:solidFill>
              </a:rPr>
              <a:t>2.</a:t>
            </a:r>
            <a:r>
              <a:rPr lang="zh-CN" altLang="en-US" dirty="0" smtClean="0">
                <a:solidFill>
                  <a:prstClr val="black"/>
                </a:solidFill>
              </a:rPr>
              <a:t>对于字符串索引</a:t>
            </a:r>
            <a:r>
              <a:rPr lang="en-US" altLang="zh-CN" dirty="0">
                <a:solidFill>
                  <a:prstClr val="black"/>
                </a:solidFill>
              </a:rPr>
              <a:t>k</a:t>
            </a:r>
            <a:r>
              <a:rPr lang="zh-CN" altLang="en-US" dirty="0" smtClean="0">
                <a:solidFill>
                  <a:prstClr val="black"/>
                </a:solidFill>
              </a:rPr>
              <a:t>，</a:t>
            </a:r>
            <a:r>
              <a:rPr lang="en-US" altLang="zh-CN" dirty="0">
                <a:solidFill>
                  <a:prstClr val="black"/>
                </a:solidFill>
              </a:rPr>
              <a:t>k</a:t>
            </a:r>
            <a:r>
              <a:rPr lang="en-US" altLang="zh-CN" dirty="0" smtClean="0">
                <a:solidFill>
                  <a:prstClr val="black"/>
                </a:solidFill>
              </a:rPr>
              <a:t> like ‘</a:t>
            </a:r>
            <a:r>
              <a:rPr lang="en-US" altLang="zh-CN" dirty="0" err="1" smtClean="0">
                <a:solidFill>
                  <a:prstClr val="black"/>
                </a:solidFill>
              </a:rPr>
              <a:t>abc</a:t>
            </a:r>
            <a:r>
              <a:rPr lang="en-US" altLang="zh-CN" dirty="0" smtClean="0">
                <a:solidFill>
                  <a:prstClr val="black"/>
                </a:solidFill>
              </a:rPr>
              <a:t>%’,</a:t>
            </a:r>
            <a:r>
              <a:rPr lang="zh-CN" altLang="en-US" dirty="0" smtClean="0">
                <a:solidFill>
                  <a:prstClr val="black"/>
                </a:solidFill>
              </a:rPr>
              <a:t>也是可以用上</a:t>
            </a:r>
            <a:r>
              <a:rPr lang="en-US" altLang="zh-CN" dirty="0" smtClean="0">
                <a:solidFill>
                  <a:prstClr val="black"/>
                </a:solidFill>
              </a:rPr>
              <a:t>k</a:t>
            </a:r>
            <a:r>
              <a:rPr lang="zh-CN" altLang="en-US" dirty="0" smtClean="0">
                <a:solidFill>
                  <a:prstClr val="black"/>
                </a:solidFill>
              </a:rPr>
              <a:t>索引的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zh-CN" altLang="en-US" dirty="0" smtClean="0">
                <a:solidFill>
                  <a:prstClr val="black"/>
                </a:solidFill>
              </a:rPr>
              <a:t>索引建立联合索引的时候，要根据实际场景决定联合索引中各个字段的顺序，充分利用最左前缀原则，尽量多的使用到联合索引</a:t>
            </a:r>
            <a:endParaRPr lang="en-US" altLang="zh-CN" dirty="0" smtClean="0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1006" y="2476190"/>
            <a:ext cx="7961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81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5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>
            <a:spLocks noChangeArrowheads="1"/>
          </p:cNvSpPr>
          <p:nvPr/>
        </p:nvSpPr>
        <p:spPr bwMode="auto">
          <a:xfrm>
            <a:off x="3384184" y="1068924"/>
            <a:ext cx="54236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anchor="ctr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目录／</a:t>
            </a:r>
            <a:r>
              <a:rPr lang="en-US" altLang="zh-CN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2244092" y="2566894"/>
            <a:ext cx="8347159" cy="1573888"/>
            <a:chOff x="1892398" y="2373031"/>
            <a:chExt cx="8347159" cy="1573888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3587" y="2396394"/>
              <a:ext cx="1140093" cy="1112436"/>
            </a:xfrm>
            <a:prstGeom prst="rect">
              <a:avLst/>
            </a:prstGeom>
          </p:spPr>
        </p:pic>
        <p:sp>
          <p:nvSpPr>
            <p:cNvPr id="23" name="矩形 22"/>
            <p:cNvSpPr>
              <a:spLocks noChangeArrowheads="1"/>
            </p:cNvSpPr>
            <p:nvPr/>
          </p:nvSpPr>
          <p:spPr bwMode="auto">
            <a:xfrm>
              <a:off x="2290607" y="2606084"/>
              <a:ext cx="1033533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ajor"/>
          </p:style>
          <p:txBody>
            <a:bodyPr wrap="square">
              <a:spAutoFit/>
            </a:bodyPr>
            <a:lstStyle>
              <a:lvl1pPr>
                <a:defRPr>
                  <a:latin typeface="+mj-lt"/>
                  <a:ea typeface="+mj-ea"/>
                  <a:cs typeface="+mj-cs"/>
                </a:defRPr>
              </a:lvl1pPr>
              <a:lvl2pPr>
                <a:defRPr>
                  <a:latin typeface="+mj-lt"/>
                  <a:ea typeface="+mj-ea"/>
                  <a:cs typeface="+mj-cs"/>
                </a:defRPr>
              </a:lvl2pPr>
              <a:lvl3pPr>
                <a:defRPr>
                  <a:latin typeface="+mj-lt"/>
                  <a:ea typeface="+mj-ea"/>
                  <a:cs typeface="+mj-cs"/>
                </a:defRPr>
              </a:lvl3pPr>
              <a:lvl4pPr>
                <a:defRPr>
                  <a:latin typeface="+mj-lt"/>
                  <a:ea typeface="+mj-ea"/>
                  <a:cs typeface="+mj-cs"/>
                </a:defRPr>
              </a:lvl4pPr>
              <a:lvl5pPr>
                <a:defRPr>
                  <a:latin typeface="+mj-lt"/>
                  <a:ea typeface="+mj-ea"/>
                  <a:cs typeface="+mj-cs"/>
                </a:defRPr>
              </a:lvl5pPr>
              <a:lvl6pPr>
                <a:defRPr>
                  <a:latin typeface="+mj-lt"/>
                  <a:ea typeface="+mj-ea"/>
                  <a:cs typeface="+mj-cs"/>
                </a:defRPr>
              </a:lvl6pPr>
              <a:lvl7pPr>
                <a:defRPr>
                  <a:latin typeface="+mj-lt"/>
                  <a:ea typeface="+mj-ea"/>
                  <a:cs typeface="+mj-cs"/>
                </a:defRPr>
              </a:lvl7pPr>
              <a:lvl8pPr>
                <a:defRPr>
                  <a:latin typeface="+mj-lt"/>
                  <a:ea typeface="+mj-ea"/>
                  <a:cs typeface="+mj-cs"/>
                </a:defRPr>
              </a:lvl8pPr>
              <a:lvl9pPr>
                <a:defRPr>
                  <a:latin typeface="+mj-lt"/>
                  <a:ea typeface="+mj-ea"/>
                  <a:cs typeface="+mj-cs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600" b="1" kern="3400" spc="10" dirty="0" smtClean="0">
                  <a:solidFill>
                    <a:srgbClr val="002060"/>
                  </a:solidFill>
                  <a:latin typeface="微软雅黑" charset="-122"/>
                  <a:ea typeface="微软雅黑" charset="-122"/>
                  <a:cs typeface="微软雅黑" charset="-122"/>
                </a:rPr>
                <a:t>01</a:t>
              </a:r>
            </a:p>
          </p:txBody>
        </p:sp>
        <p:sp>
          <p:nvSpPr>
            <p:cNvPr id="24" name="矩形 23"/>
            <p:cNvSpPr>
              <a:spLocks noChangeArrowheads="1"/>
            </p:cNvSpPr>
            <p:nvPr/>
          </p:nvSpPr>
          <p:spPr bwMode="auto">
            <a:xfrm>
              <a:off x="1892398" y="3562729"/>
              <a:ext cx="23583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ajor"/>
          </p:style>
          <p:txBody>
            <a:bodyPr wrap="square" anchor="ctr">
              <a:spAutoFit/>
            </a:bodyPr>
            <a:lstStyle>
              <a:lvl1pPr>
                <a:defRPr>
                  <a:latin typeface="+mj-lt"/>
                  <a:ea typeface="+mj-ea"/>
                  <a:cs typeface="+mj-cs"/>
                </a:defRPr>
              </a:lvl1pPr>
              <a:lvl2pPr>
                <a:defRPr>
                  <a:latin typeface="+mj-lt"/>
                  <a:ea typeface="+mj-ea"/>
                  <a:cs typeface="+mj-cs"/>
                </a:defRPr>
              </a:lvl2pPr>
              <a:lvl3pPr>
                <a:defRPr>
                  <a:latin typeface="+mj-lt"/>
                  <a:ea typeface="+mj-ea"/>
                  <a:cs typeface="+mj-cs"/>
                </a:defRPr>
              </a:lvl3pPr>
              <a:lvl4pPr>
                <a:defRPr>
                  <a:latin typeface="+mj-lt"/>
                  <a:ea typeface="+mj-ea"/>
                  <a:cs typeface="+mj-cs"/>
                </a:defRPr>
              </a:lvl4pPr>
              <a:lvl5pPr>
                <a:defRPr>
                  <a:latin typeface="+mj-lt"/>
                  <a:ea typeface="+mj-ea"/>
                  <a:cs typeface="+mj-cs"/>
                </a:defRPr>
              </a:lvl5pPr>
              <a:lvl6pPr>
                <a:defRPr>
                  <a:latin typeface="+mj-lt"/>
                  <a:ea typeface="+mj-ea"/>
                  <a:cs typeface="+mj-cs"/>
                </a:defRPr>
              </a:lvl6pPr>
              <a:lvl7pPr>
                <a:defRPr>
                  <a:latin typeface="+mj-lt"/>
                  <a:ea typeface="+mj-ea"/>
                  <a:cs typeface="+mj-cs"/>
                </a:defRPr>
              </a:lvl7pPr>
              <a:lvl8pPr>
                <a:defRPr>
                  <a:latin typeface="+mj-lt"/>
                  <a:ea typeface="+mj-ea"/>
                  <a:cs typeface="+mj-cs"/>
                </a:defRPr>
              </a:lvl8pPr>
              <a:lvl9pPr>
                <a:defRPr>
                  <a:latin typeface="+mj-lt"/>
                  <a:ea typeface="+mj-ea"/>
                  <a:cs typeface="+mj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kern="4000" spc="50" dirty="0" smtClean="0">
                  <a:solidFill>
                    <a:srgbClr val="0500FF"/>
                  </a:solidFill>
                  <a:latin typeface="微软雅黑" charset="-122"/>
                  <a:ea typeface="微软雅黑" charset="-122"/>
                  <a:cs typeface="微软雅黑" charset="-122"/>
                </a:rPr>
                <a:t>Linux</a:t>
              </a:r>
              <a:r>
                <a:rPr lang="zh-CN" altLang="en-US" b="1" kern="4000" spc="50" dirty="0" smtClean="0">
                  <a:solidFill>
                    <a:srgbClr val="0500FF"/>
                  </a:solidFill>
                  <a:latin typeface="微软雅黑" charset="-122"/>
                  <a:ea typeface="微软雅黑" charset="-122"/>
                  <a:cs typeface="微软雅黑" charset="-122"/>
                </a:rPr>
                <a:t>文件目录结构</a:t>
              </a:r>
              <a:endParaRPr lang="en-US" altLang="zh-CN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endParaRPr>
            </a:p>
          </p:txBody>
        </p:sp>
        <p:sp>
          <p:nvSpPr>
            <p:cNvPr id="39" name="矩形 38"/>
            <p:cNvSpPr>
              <a:spLocks noChangeArrowheads="1"/>
            </p:cNvSpPr>
            <p:nvPr/>
          </p:nvSpPr>
          <p:spPr bwMode="auto">
            <a:xfrm>
              <a:off x="9206024" y="2606084"/>
              <a:ext cx="1033533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ajor"/>
          </p:style>
          <p:txBody>
            <a:bodyPr wrap="square">
              <a:spAutoFit/>
            </a:bodyPr>
            <a:lstStyle>
              <a:lvl1pPr>
                <a:defRPr>
                  <a:latin typeface="+mj-lt"/>
                  <a:ea typeface="+mj-ea"/>
                  <a:cs typeface="+mj-cs"/>
                </a:defRPr>
              </a:lvl1pPr>
              <a:lvl2pPr>
                <a:defRPr>
                  <a:latin typeface="+mj-lt"/>
                  <a:ea typeface="+mj-ea"/>
                  <a:cs typeface="+mj-cs"/>
                </a:defRPr>
              </a:lvl2pPr>
              <a:lvl3pPr>
                <a:defRPr>
                  <a:latin typeface="+mj-lt"/>
                  <a:ea typeface="+mj-ea"/>
                  <a:cs typeface="+mj-cs"/>
                </a:defRPr>
              </a:lvl3pPr>
              <a:lvl4pPr>
                <a:defRPr>
                  <a:latin typeface="+mj-lt"/>
                  <a:ea typeface="+mj-ea"/>
                  <a:cs typeface="+mj-cs"/>
                </a:defRPr>
              </a:lvl4pPr>
              <a:lvl5pPr>
                <a:defRPr>
                  <a:latin typeface="+mj-lt"/>
                  <a:ea typeface="+mj-ea"/>
                  <a:cs typeface="+mj-cs"/>
                </a:defRPr>
              </a:lvl5pPr>
              <a:lvl6pPr>
                <a:defRPr>
                  <a:latin typeface="+mj-lt"/>
                  <a:ea typeface="+mj-ea"/>
                  <a:cs typeface="+mj-cs"/>
                </a:defRPr>
              </a:lvl6pPr>
              <a:lvl7pPr>
                <a:defRPr>
                  <a:latin typeface="+mj-lt"/>
                  <a:ea typeface="+mj-ea"/>
                  <a:cs typeface="+mj-cs"/>
                </a:defRPr>
              </a:lvl7pPr>
              <a:lvl8pPr>
                <a:defRPr>
                  <a:latin typeface="+mj-lt"/>
                  <a:ea typeface="+mj-ea"/>
                  <a:cs typeface="+mj-cs"/>
                </a:defRPr>
              </a:lvl8pPr>
              <a:lvl9pPr>
                <a:defRPr>
                  <a:latin typeface="+mj-lt"/>
                  <a:ea typeface="+mj-ea"/>
                  <a:cs typeface="+mj-cs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3600" b="1" kern="3400" spc="10" dirty="0" smtClean="0">
                <a:solidFill>
                  <a:srgbClr val="002060"/>
                </a:solidFill>
                <a:latin typeface="微软雅黑" charset="-122"/>
                <a:ea typeface="微软雅黑" charset="-122"/>
                <a:cs typeface="微软雅黑" charset="-122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1985" y="2373031"/>
              <a:ext cx="1140093" cy="1112436"/>
            </a:xfrm>
            <a:prstGeom prst="rect">
              <a:avLst/>
            </a:prstGeom>
          </p:spPr>
        </p:pic>
        <p:sp>
          <p:nvSpPr>
            <p:cNvPr id="20" name="矩形 19"/>
            <p:cNvSpPr>
              <a:spLocks noChangeArrowheads="1"/>
            </p:cNvSpPr>
            <p:nvPr/>
          </p:nvSpPr>
          <p:spPr bwMode="auto">
            <a:xfrm>
              <a:off x="5846624" y="2594753"/>
              <a:ext cx="1033533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ajor"/>
          </p:style>
          <p:txBody>
            <a:bodyPr wrap="square">
              <a:spAutoFit/>
            </a:bodyPr>
            <a:lstStyle>
              <a:lvl1pPr>
                <a:defRPr>
                  <a:latin typeface="+mj-lt"/>
                  <a:ea typeface="+mj-ea"/>
                  <a:cs typeface="+mj-cs"/>
                </a:defRPr>
              </a:lvl1pPr>
              <a:lvl2pPr>
                <a:defRPr>
                  <a:latin typeface="+mj-lt"/>
                  <a:ea typeface="+mj-ea"/>
                  <a:cs typeface="+mj-cs"/>
                </a:defRPr>
              </a:lvl2pPr>
              <a:lvl3pPr>
                <a:defRPr>
                  <a:latin typeface="+mj-lt"/>
                  <a:ea typeface="+mj-ea"/>
                  <a:cs typeface="+mj-cs"/>
                </a:defRPr>
              </a:lvl3pPr>
              <a:lvl4pPr>
                <a:defRPr>
                  <a:latin typeface="+mj-lt"/>
                  <a:ea typeface="+mj-ea"/>
                  <a:cs typeface="+mj-cs"/>
                </a:defRPr>
              </a:lvl4pPr>
              <a:lvl5pPr>
                <a:defRPr>
                  <a:latin typeface="+mj-lt"/>
                  <a:ea typeface="+mj-ea"/>
                  <a:cs typeface="+mj-cs"/>
                </a:defRPr>
              </a:lvl5pPr>
              <a:lvl6pPr>
                <a:defRPr>
                  <a:latin typeface="+mj-lt"/>
                  <a:ea typeface="+mj-ea"/>
                  <a:cs typeface="+mj-cs"/>
                </a:defRPr>
              </a:lvl6pPr>
              <a:lvl7pPr>
                <a:defRPr>
                  <a:latin typeface="+mj-lt"/>
                  <a:ea typeface="+mj-ea"/>
                  <a:cs typeface="+mj-cs"/>
                </a:defRPr>
              </a:lvl7pPr>
              <a:lvl8pPr>
                <a:defRPr>
                  <a:latin typeface="+mj-lt"/>
                  <a:ea typeface="+mj-ea"/>
                  <a:cs typeface="+mj-cs"/>
                </a:defRPr>
              </a:lvl8pPr>
              <a:lvl9pPr>
                <a:defRPr>
                  <a:latin typeface="+mj-lt"/>
                  <a:ea typeface="+mj-ea"/>
                  <a:cs typeface="+mj-cs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600" b="1" kern="3400" spc="10" dirty="0" smtClean="0">
                  <a:solidFill>
                    <a:srgbClr val="002060"/>
                  </a:solidFill>
                  <a:latin typeface="微软雅黑" charset="-122"/>
                  <a:ea typeface="微软雅黑" charset="-122"/>
                  <a:cs typeface="微软雅黑" charset="-122"/>
                </a:rPr>
                <a:t>02</a:t>
              </a:r>
            </a:p>
          </p:txBody>
        </p:sp>
        <p:sp>
          <p:nvSpPr>
            <p:cNvPr id="21" name="矩形 20"/>
            <p:cNvSpPr>
              <a:spLocks noChangeArrowheads="1"/>
            </p:cNvSpPr>
            <p:nvPr/>
          </p:nvSpPr>
          <p:spPr bwMode="auto">
            <a:xfrm>
              <a:off x="5101813" y="3577587"/>
              <a:ext cx="267561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ajor"/>
          </p:style>
          <p:txBody>
            <a:bodyPr wrap="square" anchor="ctr">
              <a:spAutoFit/>
            </a:bodyPr>
            <a:lstStyle>
              <a:lvl1pPr>
                <a:defRPr>
                  <a:latin typeface="+mj-lt"/>
                  <a:ea typeface="+mj-ea"/>
                  <a:cs typeface="+mj-cs"/>
                </a:defRPr>
              </a:lvl1pPr>
              <a:lvl2pPr>
                <a:defRPr>
                  <a:latin typeface="+mj-lt"/>
                  <a:ea typeface="+mj-ea"/>
                  <a:cs typeface="+mj-cs"/>
                </a:defRPr>
              </a:lvl2pPr>
              <a:lvl3pPr>
                <a:defRPr>
                  <a:latin typeface="+mj-lt"/>
                  <a:ea typeface="+mj-ea"/>
                  <a:cs typeface="+mj-cs"/>
                </a:defRPr>
              </a:lvl3pPr>
              <a:lvl4pPr>
                <a:defRPr>
                  <a:latin typeface="+mj-lt"/>
                  <a:ea typeface="+mj-ea"/>
                  <a:cs typeface="+mj-cs"/>
                </a:defRPr>
              </a:lvl4pPr>
              <a:lvl5pPr>
                <a:defRPr>
                  <a:latin typeface="+mj-lt"/>
                  <a:ea typeface="+mj-ea"/>
                  <a:cs typeface="+mj-cs"/>
                </a:defRPr>
              </a:lvl5pPr>
              <a:lvl6pPr>
                <a:defRPr>
                  <a:latin typeface="+mj-lt"/>
                  <a:ea typeface="+mj-ea"/>
                  <a:cs typeface="+mj-cs"/>
                </a:defRPr>
              </a:lvl6pPr>
              <a:lvl7pPr>
                <a:defRPr>
                  <a:latin typeface="+mj-lt"/>
                  <a:ea typeface="+mj-ea"/>
                  <a:cs typeface="+mj-cs"/>
                </a:defRPr>
              </a:lvl7pPr>
              <a:lvl8pPr>
                <a:defRPr>
                  <a:latin typeface="+mj-lt"/>
                  <a:ea typeface="+mj-ea"/>
                  <a:cs typeface="+mj-cs"/>
                </a:defRPr>
              </a:lvl8pPr>
              <a:lvl9pPr>
                <a:defRPr>
                  <a:latin typeface="+mj-lt"/>
                  <a:ea typeface="+mj-ea"/>
                  <a:cs typeface="+mj-cs"/>
                </a:defRPr>
              </a:lvl9pPr>
            </a:lstStyle>
            <a:p>
              <a:pPr algn="ctr">
                <a:defRPr/>
              </a:pPr>
              <a:r>
                <a:rPr lang="zh-CN" altLang="en-US" b="1" kern="4000" spc="50" dirty="0" smtClean="0">
                  <a:solidFill>
                    <a:srgbClr val="0500FF"/>
                  </a:solidFill>
                  <a:latin typeface="微软雅黑" charset="-122"/>
                  <a:ea typeface="微软雅黑" charset="-122"/>
                  <a:cs typeface="微软雅黑" charset="-122"/>
                </a:rPr>
                <a:t>工作中常用的命令</a:t>
              </a:r>
              <a:endParaRPr lang="en-US" altLang="zh-CN" b="1" kern="4000" spc="5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149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109" y="2426755"/>
            <a:ext cx="1744703" cy="1107483"/>
          </a:xfrm>
          <a:prstGeom prst="rect">
            <a:avLst/>
          </a:prstGeom>
        </p:spPr>
      </p:pic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3442214" y="2625956"/>
            <a:ext cx="103353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kern="3400" spc="10" dirty="0" smtClean="0">
                <a:solidFill>
                  <a:srgbClr val="002060"/>
                </a:solidFill>
                <a:latin typeface="微软雅黑" charset="-122"/>
                <a:ea typeface="微软雅黑" charset="-122"/>
                <a:cs typeface="微软雅黑" charset="-122"/>
              </a:rPr>
              <a:t>01</a:t>
            </a: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>
            <a:off x="5013022" y="2437221"/>
            <a:ext cx="570069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第一章</a:t>
            </a:r>
            <a:r>
              <a:rPr lang="en-US" altLang="zh-CN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 </a:t>
            </a:r>
            <a:r>
              <a:rPr lang="en-US" altLang="zh-CN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Linux</a:t>
            </a:r>
            <a:r>
              <a:rPr lang="zh-CN" altLang="en-US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文件目录</a:t>
            </a:r>
            <a:r>
              <a:rPr lang="zh-CN" altLang="en-US" sz="3200" b="1" kern="4000" spc="5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结构</a:t>
            </a:r>
            <a:endParaRPr lang="en-US" altLang="zh-CN" sz="3200" b="1" kern="4000" spc="50" dirty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074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索引的设计原则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826954"/>
            <a:ext cx="8298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 smtClean="0"/>
              <a:t>单个</a:t>
            </a:r>
            <a:r>
              <a:rPr lang="en-US" altLang="zh-CN" dirty="0" smtClean="0"/>
              <a:t>crud</a:t>
            </a:r>
            <a:r>
              <a:rPr lang="zh-CN" altLang="en-US" dirty="0" smtClean="0"/>
              <a:t>效率高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dirty="0" smtClean="0"/>
              <a:t>区间查找效率高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756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常见索引模型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826954"/>
            <a:ext cx="82981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zh-CN" altLang="en-US" dirty="0">
                <a:solidFill>
                  <a:prstClr val="black"/>
                </a:solidFill>
              </a:rPr>
              <a:t>哈</a:t>
            </a:r>
            <a:r>
              <a:rPr lang="zh-CN" altLang="en-US" dirty="0" smtClean="0">
                <a:solidFill>
                  <a:prstClr val="black"/>
                </a:solidFill>
              </a:rPr>
              <a:t>希表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 smtClean="0">
                <a:solidFill>
                  <a:prstClr val="black"/>
                </a:solidFill>
              </a:rPr>
              <a:t>	</a:t>
            </a:r>
            <a:r>
              <a:rPr lang="zh-CN" altLang="en-US" dirty="0">
                <a:solidFill>
                  <a:prstClr val="black"/>
                </a:solidFill>
              </a:rPr>
              <a:t>优点</a:t>
            </a:r>
            <a:r>
              <a:rPr lang="zh-CN" altLang="en-US" dirty="0" smtClean="0">
                <a:solidFill>
                  <a:prstClr val="black"/>
                </a:solidFill>
              </a:rPr>
              <a:t>：单个等值查找速度非常快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	</a:t>
            </a:r>
            <a:r>
              <a:rPr lang="zh-CN" altLang="en-US" dirty="0" smtClean="0">
                <a:solidFill>
                  <a:prstClr val="black"/>
                </a:solidFill>
              </a:rPr>
              <a:t>缺点：因为是无序的，所以不适合区间查找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zh-CN" altLang="en-US" dirty="0" smtClean="0">
                <a:solidFill>
                  <a:prstClr val="black"/>
                </a:solidFill>
              </a:rPr>
              <a:t>有序数组</a:t>
            </a:r>
            <a:endParaRPr lang="en-US" altLang="zh-CN" dirty="0" smtClean="0">
              <a:solidFill>
                <a:prstClr val="black"/>
              </a:solidFill>
            </a:endParaRPr>
          </a:p>
          <a:p>
            <a:pPr lvl="1"/>
            <a:r>
              <a:rPr lang="en-US" altLang="zh-CN" dirty="0">
                <a:solidFill>
                  <a:prstClr val="black"/>
                </a:solidFill>
              </a:rPr>
              <a:t>	</a:t>
            </a:r>
            <a:r>
              <a:rPr lang="zh-CN" altLang="en-US" dirty="0" smtClean="0">
                <a:solidFill>
                  <a:prstClr val="black"/>
                </a:solidFill>
              </a:rPr>
              <a:t>优点：等值查询和区间查询都非常快，</a:t>
            </a:r>
            <a:r>
              <a:rPr lang="en-US" altLang="zh-CN" dirty="0" smtClean="0">
                <a:solidFill>
                  <a:prstClr val="black"/>
                </a:solidFill>
              </a:rPr>
              <a:t>O(</a:t>
            </a:r>
            <a:r>
              <a:rPr lang="en-US" altLang="zh-CN" dirty="0" err="1" smtClean="0">
                <a:solidFill>
                  <a:prstClr val="black"/>
                </a:solidFill>
              </a:rPr>
              <a:t>logn</a:t>
            </a:r>
            <a:r>
              <a:rPr lang="en-US" altLang="zh-CN" dirty="0" smtClean="0">
                <a:solidFill>
                  <a:prstClr val="black"/>
                </a:solidFill>
              </a:rPr>
              <a:t>), </a:t>
            </a:r>
            <a:r>
              <a:rPr lang="zh-CN" altLang="en-US" dirty="0" smtClean="0">
                <a:solidFill>
                  <a:prstClr val="black"/>
                </a:solidFill>
              </a:rPr>
              <a:t>可以采用二分查找</a:t>
            </a:r>
            <a:endParaRPr lang="en-US" altLang="zh-CN" dirty="0" smtClean="0">
              <a:solidFill>
                <a:prstClr val="black"/>
              </a:solidFill>
            </a:endParaRPr>
          </a:p>
          <a:p>
            <a:pPr lvl="1"/>
            <a:r>
              <a:rPr lang="en-US" altLang="zh-CN" dirty="0">
                <a:solidFill>
                  <a:prstClr val="black"/>
                </a:solidFill>
              </a:rPr>
              <a:t>	</a:t>
            </a:r>
            <a:r>
              <a:rPr lang="zh-CN" altLang="en-US" dirty="0" smtClean="0">
                <a:solidFill>
                  <a:prstClr val="black"/>
                </a:solidFill>
              </a:rPr>
              <a:t>缺点：插入和删除操作效率低，</a:t>
            </a:r>
            <a:r>
              <a:rPr lang="en-US" altLang="zh-CN" dirty="0" smtClean="0">
                <a:solidFill>
                  <a:prstClr val="black"/>
                </a:solidFill>
              </a:rPr>
              <a:t>O(n)</a:t>
            </a:r>
          </a:p>
          <a:p>
            <a:pPr lvl="1"/>
            <a:r>
              <a:rPr lang="en-US" altLang="zh-CN" dirty="0">
                <a:solidFill>
                  <a:prstClr val="black"/>
                </a:solidFill>
              </a:rPr>
              <a:t>	</a:t>
            </a:r>
            <a:r>
              <a:rPr lang="zh-CN" altLang="en-US" dirty="0" smtClean="0">
                <a:solidFill>
                  <a:prstClr val="black"/>
                </a:solidFill>
              </a:rPr>
              <a:t>适用于存储索引，更新操作较少的</a:t>
            </a:r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zh-CN" altLang="en-US" dirty="0" smtClean="0">
                <a:solidFill>
                  <a:prstClr val="black"/>
                </a:solidFill>
              </a:rPr>
              <a:t>搜索树</a:t>
            </a:r>
            <a:endParaRPr lang="en-US" altLang="zh-CN" dirty="0" smtClean="0">
              <a:solidFill>
                <a:prstClr val="black"/>
              </a:solidFill>
            </a:endParaRPr>
          </a:p>
          <a:p>
            <a:pPr lvl="1"/>
            <a:r>
              <a:rPr lang="en-US" altLang="zh-CN" dirty="0">
                <a:solidFill>
                  <a:prstClr val="black"/>
                </a:solidFill>
              </a:rPr>
              <a:t>	</a:t>
            </a:r>
            <a:r>
              <a:rPr lang="zh-CN" altLang="en-US" dirty="0" smtClean="0">
                <a:solidFill>
                  <a:prstClr val="black"/>
                </a:solidFill>
              </a:rPr>
              <a:t>优点：单个</a:t>
            </a:r>
            <a:r>
              <a:rPr lang="en-US" altLang="zh-CN" dirty="0" smtClean="0">
                <a:solidFill>
                  <a:prstClr val="black"/>
                </a:solidFill>
              </a:rPr>
              <a:t>crud</a:t>
            </a:r>
            <a:r>
              <a:rPr lang="zh-CN" altLang="en-US" dirty="0" smtClean="0">
                <a:solidFill>
                  <a:prstClr val="black"/>
                </a:solidFill>
              </a:rPr>
              <a:t>和区间查找效率都非常高</a:t>
            </a:r>
            <a:endParaRPr lang="en-US" altLang="zh-CN" dirty="0" smtClean="0">
              <a:solidFill>
                <a:prstClr val="black"/>
              </a:solidFill>
            </a:endParaRPr>
          </a:p>
          <a:p>
            <a:pPr lvl="1"/>
            <a:r>
              <a:rPr lang="en-US" altLang="zh-CN" dirty="0">
                <a:solidFill>
                  <a:prstClr val="black"/>
                </a:solidFill>
              </a:rPr>
              <a:t>	</a:t>
            </a:r>
            <a:r>
              <a:rPr lang="zh-CN" altLang="en-US" dirty="0" smtClean="0">
                <a:solidFill>
                  <a:prstClr val="black"/>
                </a:solidFill>
              </a:rPr>
              <a:t>比如下面要说的</a:t>
            </a:r>
            <a:r>
              <a:rPr lang="en-US" altLang="zh-CN" dirty="0" err="1" smtClean="0">
                <a:solidFill>
                  <a:prstClr val="black"/>
                </a:solidFill>
              </a:rPr>
              <a:t>mysql</a:t>
            </a:r>
            <a:r>
              <a:rPr lang="en-US" altLang="zh-CN" dirty="0" smtClean="0">
                <a:solidFill>
                  <a:prstClr val="black"/>
                </a:solidFill>
              </a:rPr>
              <a:t> </a:t>
            </a:r>
            <a:r>
              <a:rPr lang="en-US" altLang="zh-CN" dirty="0" err="1" smtClean="0">
                <a:solidFill>
                  <a:prstClr val="black"/>
                </a:solidFill>
              </a:rPr>
              <a:t>innodb</a:t>
            </a:r>
            <a:r>
              <a:rPr lang="zh-CN" altLang="en-US" dirty="0" smtClean="0">
                <a:solidFill>
                  <a:prstClr val="black"/>
                </a:solidFill>
              </a:rPr>
              <a:t>存储引擎采用的</a:t>
            </a:r>
            <a:r>
              <a:rPr lang="en-US" altLang="zh-CN" dirty="0" smtClean="0">
                <a:solidFill>
                  <a:prstClr val="black"/>
                </a:solidFill>
              </a:rPr>
              <a:t>B+</a:t>
            </a:r>
            <a:r>
              <a:rPr lang="zh-CN" altLang="en-US" dirty="0" smtClean="0">
                <a:solidFill>
                  <a:prstClr val="black"/>
                </a:solidFill>
              </a:rPr>
              <a:t>树索引，是一种</a:t>
            </a:r>
            <a:r>
              <a:rPr lang="en-US" altLang="zh-CN" dirty="0" smtClean="0">
                <a:solidFill>
                  <a:prstClr val="black"/>
                </a:solidFill>
              </a:rPr>
              <a:t>N</a:t>
            </a:r>
            <a:r>
              <a:rPr lang="zh-CN" altLang="en-US" dirty="0" smtClean="0">
                <a:solidFill>
                  <a:prstClr val="black"/>
                </a:solidFill>
              </a:rPr>
              <a:t>叉平衡树</a:t>
            </a:r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6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err="1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InnoDB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的索引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模型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231880"/>
            <a:ext cx="8298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dirty="0" smtClean="0">
                <a:solidFill>
                  <a:prstClr val="black"/>
                </a:solidFill>
              </a:rPr>
              <a:t>采用</a:t>
            </a:r>
            <a:r>
              <a:rPr lang="en-US" altLang="zh-CN" dirty="0" smtClean="0">
                <a:solidFill>
                  <a:prstClr val="black"/>
                </a:solidFill>
              </a:rPr>
              <a:t>B+</a:t>
            </a:r>
            <a:r>
              <a:rPr lang="zh-CN" altLang="en-US" dirty="0" smtClean="0">
                <a:solidFill>
                  <a:prstClr val="black"/>
                </a:solidFill>
              </a:rPr>
              <a:t>树索引结构：是一种</a:t>
            </a:r>
            <a:r>
              <a:rPr lang="en-US" altLang="zh-CN" dirty="0" smtClean="0">
                <a:solidFill>
                  <a:prstClr val="black"/>
                </a:solidFill>
              </a:rPr>
              <a:t>N</a:t>
            </a:r>
            <a:r>
              <a:rPr lang="zh-CN" altLang="en-US" dirty="0" smtClean="0">
                <a:solidFill>
                  <a:prstClr val="black"/>
                </a:solidFill>
              </a:rPr>
              <a:t>叉搜索平衡树，只有叶子节点才存储行数据，非叶子节点主要用来提升查找速度，同一个叶子节点的数据一定是在同一个数据页上的</a:t>
            </a:r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35313" y="2278755"/>
            <a:ext cx="445506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mysql</a:t>
            </a:r>
            <a:r>
              <a:rPr lang="en-US" altLang="zh-CN" dirty="0"/>
              <a:t>&gt; create table T(</a:t>
            </a:r>
          </a:p>
          <a:p>
            <a:r>
              <a:rPr lang="en-US" altLang="zh-CN" dirty="0"/>
              <a:t>id </a:t>
            </a:r>
            <a:r>
              <a:rPr lang="en-US" altLang="zh-CN" dirty="0" err="1"/>
              <a:t>int</a:t>
            </a:r>
            <a:r>
              <a:rPr lang="en-US" altLang="zh-CN" dirty="0"/>
              <a:t> primary key, </a:t>
            </a:r>
          </a:p>
          <a:p>
            <a:r>
              <a:rPr lang="en-US" altLang="zh-CN" dirty="0"/>
              <a:t>k </a:t>
            </a:r>
            <a:r>
              <a:rPr lang="en-US" altLang="zh-CN" dirty="0" err="1"/>
              <a:t>int</a:t>
            </a:r>
            <a:r>
              <a:rPr lang="en-US" altLang="zh-CN" dirty="0"/>
              <a:t> not null, </a:t>
            </a:r>
          </a:p>
          <a:p>
            <a:r>
              <a:rPr lang="en-US" altLang="zh-CN" dirty="0"/>
              <a:t>name </a:t>
            </a:r>
            <a:r>
              <a:rPr lang="en-US" altLang="zh-CN" dirty="0" err="1"/>
              <a:t>varchar</a:t>
            </a:r>
            <a:r>
              <a:rPr lang="en-US" altLang="zh-CN" dirty="0"/>
              <a:t>(16),</a:t>
            </a:r>
          </a:p>
          <a:p>
            <a:r>
              <a:rPr lang="en-US" altLang="zh-CN" dirty="0"/>
              <a:t>index (k))engine=</a:t>
            </a:r>
            <a:r>
              <a:rPr lang="en-US" altLang="zh-CN" dirty="0" err="1"/>
              <a:t>InnoDB</a:t>
            </a:r>
            <a:r>
              <a:rPr lang="en-US" altLang="zh-CN" dirty="0" smtClean="0"/>
              <a:t>;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Insert into T values(100,1,’</a:t>
            </a:r>
            <a:r>
              <a:rPr lang="zh-CN" altLang="en-US" dirty="0" smtClean="0"/>
              <a:t>小明</a:t>
            </a:r>
            <a:r>
              <a:rPr lang="en-US" altLang="zh-CN" dirty="0" smtClean="0"/>
              <a:t>’),</a:t>
            </a:r>
          </a:p>
          <a:p>
            <a:r>
              <a:rPr lang="en-US" altLang="zh-CN" dirty="0" smtClean="0"/>
              <a:t>(200,2,’</a:t>
            </a:r>
            <a:r>
              <a:rPr lang="zh-CN" altLang="en-US" dirty="0" smtClean="0"/>
              <a:t>小华</a:t>
            </a:r>
            <a:r>
              <a:rPr lang="en-US" altLang="zh-CN" dirty="0" smtClean="0"/>
              <a:t>’),(300,3,’</a:t>
            </a:r>
            <a:r>
              <a:rPr lang="zh-CN" altLang="en-US" dirty="0" smtClean="0"/>
              <a:t>小李</a:t>
            </a:r>
            <a:r>
              <a:rPr lang="en-US" altLang="zh-CN" dirty="0" smtClean="0"/>
              <a:t>’),</a:t>
            </a:r>
          </a:p>
          <a:p>
            <a:r>
              <a:rPr lang="en-US" altLang="zh-CN" dirty="0" smtClean="0"/>
              <a:t>(500,5,’</a:t>
            </a:r>
            <a:r>
              <a:rPr lang="zh-CN" altLang="en-US" dirty="0" smtClean="0"/>
              <a:t>小三</a:t>
            </a:r>
            <a:r>
              <a:rPr lang="en-US" altLang="zh-CN" dirty="0" smtClean="0"/>
              <a:t>’),(600,6,’</a:t>
            </a:r>
            <a:r>
              <a:rPr lang="zh-CN" altLang="en-US" dirty="0" smtClean="0"/>
              <a:t>小六</a:t>
            </a:r>
            <a:r>
              <a:rPr lang="en-US" altLang="zh-CN" dirty="0" smtClean="0"/>
              <a:t>’)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1026" name="Picture 2" descr="https://static001.geekbang.org/resource/image/dc/8d/dcda101051f28502bd5c4402b292e38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492" y="1996309"/>
            <a:ext cx="5879107" cy="420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853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主键索引和普通索引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826954"/>
            <a:ext cx="82981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dirty="0" smtClean="0">
                <a:solidFill>
                  <a:prstClr val="black"/>
                </a:solidFill>
              </a:rPr>
              <a:t>主键索引也叫聚簇索引，查找数据的时候索引的</a:t>
            </a:r>
            <a:r>
              <a:rPr lang="en-US" altLang="zh-CN" dirty="0" smtClean="0">
                <a:solidFill>
                  <a:prstClr val="black"/>
                </a:solidFill>
              </a:rPr>
              <a:t>value</a:t>
            </a:r>
            <a:r>
              <a:rPr lang="zh-CN" altLang="en-US" dirty="0" smtClean="0">
                <a:solidFill>
                  <a:prstClr val="black"/>
                </a:solidFill>
              </a:rPr>
              <a:t>部分存储的是一整行的数据，查找到符合条件的直接取出行数据并返回即可</a:t>
            </a:r>
            <a:endParaRPr lang="en-US" altLang="zh-CN" dirty="0" smtClean="0">
              <a:solidFill>
                <a:prstClr val="black"/>
              </a:solidFill>
            </a:endParaRPr>
          </a:p>
          <a:p>
            <a:pPr lvl="1"/>
            <a:endParaRPr lang="en-US" altLang="zh-CN" dirty="0">
              <a:solidFill>
                <a:prstClr val="black"/>
              </a:solidFill>
            </a:endParaRPr>
          </a:p>
          <a:p>
            <a:pPr lvl="1"/>
            <a:r>
              <a:rPr lang="zh-CN" altLang="en-US" dirty="0" smtClean="0">
                <a:solidFill>
                  <a:prstClr val="black"/>
                </a:solidFill>
              </a:rPr>
              <a:t>普通索引也叫非聚簇索引，它的</a:t>
            </a:r>
            <a:r>
              <a:rPr lang="en-US" altLang="zh-CN" dirty="0" smtClean="0">
                <a:solidFill>
                  <a:prstClr val="black"/>
                </a:solidFill>
              </a:rPr>
              <a:t>value</a:t>
            </a:r>
            <a:r>
              <a:rPr lang="zh-CN" altLang="en-US" dirty="0" smtClean="0">
                <a:solidFill>
                  <a:prstClr val="black"/>
                </a:solidFill>
              </a:rPr>
              <a:t>部分存储的是主键</a:t>
            </a:r>
            <a:r>
              <a:rPr lang="en-US" altLang="zh-CN" dirty="0" smtClean="0">
                <a:solidFill>
                  <a:prstClr val="black"/>
                </a:solidFill>
              </a:rPr>
              <a:t>id</a:t>
            </a:r>
            <a:r>
              <a:rPr lang="zh-CN" altLang="en-US" dirty="0" smtClean="0">
                <a:solidFill>
                  <a:prstClr val="black"/>
                </a:solidFill>
              </a:rPr>
              <a:t>，</a:t>
            </a:r>
            <a:r>
              <a:rPr lang="zh-CN" altLang="en-US" b="1" dirty="0" smtClean="0">
                <a:solidFill>
                  <a:prstClr val="black"/>
                </a:solidFill>
              </a:rPr>
              <a:t>一般情况下，</a:t>
            </a:r>
            <a:r>
              <a:rPr lang="zh-CN" altLang="en-US" dirty="0" smtClean="0">
                <a:solidFill>
                  <a:prstClr val="black"/>
                </a:solidFill>
              </a:rPr>
              <a:t>要拿到主键</a:t>
            </a:r>
            <a:r>
              <a:rPr lang="en-US" altLang="zh-CN" dirty="0" smtClean="0">
                <a:solidFill>
                  <a:prstClr val="black"/>
                </a:solidFill>
              </a:rPr>
              <a:t>id</a:t>
            </a:r>
            <a:r>
              <a:rPr lang="zh-CN" altLang="en-US" dirty="0" smtClean="0">
                <a:solidFill>
                  <a:prstClr val="black"/>
                </a:solidFill>
              </a:rPr>
              <a:t>，再去主键索引中查找一次完整的数据，这个过程叫做回表，多了一次索引树查找</a:t>
            </a:r>
            <a:endParaRPr lang="en-US" altLang="zh-CN" dirty="0" smtClean="0">
              <a:solidFill>
                <a:prstClr val="black"/>
              </a:solidFill>
            </a:endParaRPr>
          </a:p>
          <a:p>
            <a:pPr lvl="1"/>
            <a:endParaRPr lang="en-US" altLang="zh-CN" dirty="0">
              <a:solidFill>
                <a:prstClr val="black"/>
              </a:solidFill>
            </a:endParaRPr>
          </a:p>
          <a:p>
            <a:pPr lvl="1"/>
            <a:r>
              <a:rPr lang="zh-CN" altLang="en-US" dirty="0" smtClean="0">
                <a:solidFill>
                  <a:prstClr val="black"/>
                </a:solidFill>
              </a:rPr>
              <a:t>所以尽量使用聚簇索引查询</a:t>
            </a:r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26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索引维护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826954"/>
            <a:ext cx="82981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dirty="0" smtClean="0">
                <a:solidFill>
                  <a:prstClr val="black"/>
                </a:solidFill>
              </a:rPr>
              <a:t>页分裂：插入数据更新索引时，如果插入的数据页满了，则需要申请一个新的数据页将部分数据挪过去（</a:t>
            </a:r>
            <a:r>
              <a:rPr lang="zh-CN" altLang="en-US" dirty="0" smtClean="0">
                <a:solidFill>
                  <a:srgbClr val="FF0000"/>
                </a:solidFill>
              </a:rPr>
              <a:t>补一个页分裂的图</a:t>
            </a:r>
            <a:r>
              <a:rPr lang="zh-CN" altLang="en-US" dirty="0" smtClean="0">
                <a:solidFill>
                  <a:prstClr val="black"/>
                </a:solidFill>
              </a:rPr>
              <a:t>）</a:t>
            </a:r>
            <a:endParaRPr lang="en-US" altLang="zh-CN" dirty="0" smtClean="0">
              <a:solidFill>
                <a:prstClr val="black"/>
              </a:solidFill>
            </a:endParaRPr>
          </a:p>
          <a:p>
            <a:pPr lvl="1"/>
            <a:r>
              <a:rPr lang="zh-CN" altLang="en-US" dirty="0" smtClean="0">
                <a:solidFill>
                  <a:prstClr val="black"/>
                </a:solidFill>
              </a:rPr>
              <a:t>页合并：删除数据时，某些索引数据页的利用率比较低时，需要合并某些数据页的数据</a:t>
            </a:r>
            <a:endParaRPr lang="en-US" altLang="zh-CN" dirty="0" smtClean="0">
              <a:solidFill>
                <a:prstClr val="black"/>
              </a:solidFill>
            </a:endParaRPr>
          </a:p>
          <a:p>
            <a:pPr lvl="1"/>
            <a:endParaRPr lang="en-US" altLang="zh-CN" dirty="0">
              <a:solidFill>
                <a:prstClr val="black"/>
              </a:solidFill>
            </a:endParaRPr>
          </a:p>
          <a:p>
            <a:pPr marL="742950" lvl="1" indent="-285750">
              <a:buFontTx/>
              <a:buChar char="-"/>
            </a:pPr>
            <a:r>
              <a:rPr lang="zh-CN" altLang="en-US" dirty="0" smtClean="0">
                <a:solidFill>
                  <a:prstClr val="black"/>
                </a:solidFill>
              </a:rPr>
              <a:t>在实际生产中，我们要尽量减少页分裂和页合并的频率，过于频繁可能会影响</a:t>
            </a:r>
            <a:r>
              <a:rPr lang="en-US" altLang="zh-CN" dirty="0" err="1" smtClean="0">
                <a:solidFill>
                  <a:prstClr val="black"/>
                </a:solidFill>
              </a:rPr>
              <a:t>mysql</a:t>
            </a:r>
            <a:r>
              <a:rPr lang="zh-CN" altLang="en-US" dirty="0" smtClean="0">
                <a:solidFill>
                  <a:prstClr val="black"/>
                </a:solidFill>
              </a:rPr>
              <a:t>性能，</a:t>
            </a:r>
            <a:r>
              <a:rPr lang="zh-CN" altLang="en-US" b="1" dirty="0" smtClean="0">
                <a:solidFill>
                  <a:prstClr val="black"/>
                </a:solidFill>
              </a:rPr>
              <a:t>这就是为什么一般建议采用自增主键的插入数据模式</a:t>
            </a:r>
            <a:endParaRPr lang="en-US" altLang="zh-CN" b="1" dirty="0" smtClean="0">
              <a:solidFill>
                <a:prstClr val="black"/>
              </a:solidFill>
            </a:endParaRPr>
          </a:p>
          <a:p>
            <a:pPr marL="742950" lvl="1" indent="-285750">
              <a:buFontTx/>
              <a:buChar char="-"/>
            </a:pPr>
            <a:r>
              <a:rPr lang="zh-CN" altLang="en-US" dirty="0">
                <a:solidFill>
                  <a:prstClr val="black"/>
                </a:solidFill>
              </a:rPr>
              <a:t>主</a:t>
            </a:r>
            <a:r>
              <a:rPr lang="zh-CN" altLang="en-US" dirty="0" smtClean="0">
                <a:solidFill>
                  <a:prstClr val="black"/>
                </a:solidFill>
              </a:rPr>
              <a:t>键索引长度要尽量短一点，这样可以保证普通索引所占的空间不会太大</a:t>
            </a:r>
            <a:endParaRPr lang="en-US" altLang="zh-CN" dirty="0" smtClean="0">
              <a:solidFill>
                <a:prstClr val="black"/>
              </a:solidFill>
            </a:endParaRPr>
          </a:p>
          <a:p>
            <a:pPr marL="742950" lvl="1" indent="-285750">
              <a:buFontTx/>
              <a:buChar char="-"/>
            </a:pPr>
            <a:r>
              <a:rPr lang="zh-CN" altLang="en-US" dirty="0" smtClean="0">
                <a:solidFill>
                  <a:prstClr val="black"/>
                </a:solidFill>
              </a:rPr>
              <a:t>因为每插入一条数据，都要更新涉及到的索引树，所以索引个数不宜过多</a:t>
            </a:r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609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覆盖索引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73587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前面说了一般情况下，根据普通索引查找之后是需要根据主键</a:t>
            </a:r>
            <a:r>
              <a:rPr lang="en-US" altLang="zh-CN" dirty="0" smtClean="0"/>
              <a:t>id</a:t>
            </a:r>
            <a:r>
              <a:rPr lang="zh-CN" altLang="en-US" dirty="0" smtClean="0"/>
              <a:t>回表再查一次行数据的，但是如果能用上覆盖索引就不用回表了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覆盖索引：是指普通索引里面的字段已经包含了查询语句所需要的字段，这个时候直接从普通索引上取相关的字段就可以了，不用再回表了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设计索引的时候，对于一些高频查询需求，可以考虑能否用上覆盖索引，提升查找效率</a:t>
            </a:r>
            <a:endParaRPr lang="en-US" altLang="zh-CN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111008" y="3332533"/>
            <a:ext cx="56686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create </a:t>
            </a:r>
            <a:r>
              <a:rPr lang="en-US" altLang="zh-CN" dirty="0"/>
              <a:t>table T(</a:t>
            </a:r>
          </a:p>
          <a:p>
            <a:r>
              <a:rPr lang="en-US" altLang="zh-CN" dirty="0"/>
              <a:t>id </a:t>
            </a:r>
            <a:r>
              <a:rPr lang="en-US" altLang="zh-CN" dirty="0" err="1"/>
              <a:t>int</a:t>
            </a:r>
            <a:r>
              <a:rPr lang="en-US" altLang="zh-CN" dirty="0"/>
              <a:t> primary key, </a:t>
            </a:r>
          </a:p>
          <a:p>
            <a:r>
              <a:rPr lang="en-US" altLang="zh-CN" dirty="0" smtClean="0"/>
              <a:t>a </a:t>
            </a:r>
            <a:r>
              <a:rPr lang="en-US" altLang="zh-CN" dirty="0" err="1"/>
              <a:t>int</a:t>
            </a:r>
            <a:r>
              <a:rPr lang="en-US" altLang="zh-CN" dirty="0"/>
              <a:t> not null, </a:t>
            </a:r>
          </a:p>
          <a:p>
            <a:r>
              <a:rPr lang="en-US" altLang="zh-CN" dirty="0"/>
              <a:t>b</a:t>
            </a:r>
            <a:r>
              <a:rPr lang="en-US" altLang="zh-CN" dirty="0" smtClean="0"/>
              <a:t> </a:t>
            </a:r>
            <a:r>
              <a:rPr lang="en-US" altLang="zh-CN" dirty="0" err="1"/>
              <a:t>varchar</a:t>
            </a:r>
            <a:r>
              <a:rPr lang="en-US" altLang="zh-CN" dirty="0"/>
              <a:t>(16</a:t>
            </a:r>
            <a:r>
              <a:rPr lang="en-US" altLang="zh-CN" dirty="0" smtClean="0"/>
              <a:t>),</a:t>
            </a:r>
          </a:p>
          <a:p>
            <a:r>
              <a:rPr lang="en-US" altLang="zh-CN" dirty="0" smtClean="0"/>
              <a:t>c </a:t>
            </a:r>
            <a:r>
              <a:rPr lang="en-US" altLang="zh-CN" dirty="0" err="1" smtClean="0"/>
              <a:t>varchar</a:t>
            </a:r>
            <a:r>
              <a:rPr lang="en-US" altLang="zh-CN" dirty="0" smtClean="0"/>
              <a:t>(16),</a:t>
            </a:r>
            <a:endParaRPr lang="en-US" altLang="zh-CN" dirty="0"/>
          </a:p>
          <a:p>
            <a:r>
              <a:rPr lang="en-US" altLang="zh-CN" dirty="0"/>
              <a:t>index 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a,b</a:t>
            </a:r>
            <a:r>
              <a:rPr lang="en-US" altLang="zh-CN" dirty="0" smtClean="0"/>
              <a:t>))</a:t>
            </a:r>
            <a:r>
              <a:rPr lang="en-US" altLang="zh-CN" dirty="0"/>
              <a:t>engine=</a:t>
            </a:r>
            <a:r>
              <a:rPr lang="en-US" altLang="zh-CN" dirty="0" err="1"/>
              <a:t>InnoDB</a:t>
            </a:r>
            <a:r>
              <a:rPr lang="en-US" altLang="zh-CN" dirty="0" smtClean="0"/>
              <a:t>;</a:t>
            </a:r>
          </a:p>
          <a:p>
            <a:endParaRPr lang="en-US" altLang="zh-CN" dirty="0" smtClean="0"/>
          </a:p>
          <a:p>
            <a:r>
              <a:rPr lang="en-US" altLang="zh-CN" dirty="0"/>
              <a:t>s</a:t>
            </a:r>
            <a:r>
              <a:rPr lang="en-US" altLang="zh-CN" dirty="0" smtClean="0"/>
              <a:t>elect * from T where a=5; //</a:t>
            </a:r>
          </a:p>
          <a:p>
            <a:r>
              <a:rPr lang="en-US" altLang="zh-CN" dirty="0"/>
              <a:t>s</a:t>
            </a:r>
            <a:r>
              <a:rPr lang="en-US" altLang="zh-CN" dirty="0" smtClean="0"/>
              <a:t>elect </a:t>
            </a:r>
            <a:r>
              <a:rPr lang="en-US" altLang="zh-CN" dirty="0" err="1" smtClean="0"/>
              <a:t>id,a,b</a:t>
            </a:r>
            <a:r>
              <a:rPr lang="en-US" altLang="zh-CN" dirty="0" smtClean="0"/>
              <a:t> from T where a=5; //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7946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7294</TotalTime>
  <Words>1361</Words>
  <Application>Microsoft Office PowerPoint</Application>
  <PresentationFormat>自定义</PresentationFormat>
  <Paragraphs>140</Paragraphs>
  <Slides>15</Slides>
  <Notes>8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xuery</cp:lastModifiedBy>
  <cp:revision>497</cp:revision>
  <dcterms:created xsi:type="dcterms:W3CDTF">2017-07-18T08:28:37Z</dcterms:created>
  <dcterms:modified xsi:type="dcterms:W3CDTF">2019-03-18T16:21:50Z</dcterms:modified>
</cp:coreProperties>
</file>

<file path=docProps/thumbnail.jpeg>
</file>